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8" r:id="rId3"/>
    <p:sldMasterId id="2147483693" r:id="rId4"/>
  </p:sldMasterIdLst>
  <p:notesMasterIdLst>
    <p:notesMasterId r:id="rId47"/>
  </p:notesMasterIdLst>
  <p:sldIdLst>
    <p:sldId id="768" r:id="rId5"/>
    <p:sldId id="1238" r:id="rId6"/>
    <p:sldId id="1228" r:id="rId7"/>
    <p:sldId id="1162" r:id="rId8"/>
    <p:sldId id="1163" r:id="rId9"/>
    <p:sldId id="1161" r:id="rId10"/>
    <p:sldId id="1202" r:id="rId11"/>
    <p:sldId id="1243" r:id="rId12"/>
    <p:sldId id="1177" r:id="rId13"/>
    <p:sldId id="1148" r:id="rId14"/>
    <p:sldId id="1239" r:id="rId15"/>
    <p:sldId id="1230" r:id="rId16"/>
    <p:sldId id="1183" r:id="rId17"/>
    <p:sldId id="1185" r:id="rId18"/>
    <p:sldId id="1213" r:id="rId19"/>
    <p:sldId id="1211" r:id="rId20"/>
    <p:sldId id="1186" r:id="rId21"/>
    <p:sldId id="1214" r:id="rId22"/>
    <p:sldId id="1231" r:id="rId23"/>
    <p:sldId id="1203" r:id="rId24"/>
    <p:sldId id="977" r:id="rId25"/>
    <p:sldId id="1196" r:id="rId26"/>
    <p:sldId id="1143" r:id="rId27"/>
    <p:sldId id="1191" r:id="rId28"/>
    <p:sldId id="1208" r:id="rId29"/>
    <p:sldId id="1210" r:id="rId30"/>
    <p:sldId id="973" r:id="rId31"/>
    <p:sldId id="1168" r:id="rId32"/>
    <p:sldId id="1235" r:id="rId33"/>
    <p:sldId id="1236" r:id="rId34"/>
    <p:sldId id="1237" r:id="rId35"/>
    <p:sldId id="1215" r:id="rId36"/>
    <p:sldId id="1227" r:id="rId37"/>
    <p:sldId id="1242" r:id="rId38"/>
    <p:sldId id="1204" r:id="rId39"/>
    <p:sldId id="1147" r:id="rId40"/>
    <p:sldId id="1224" r:id="rId41"/>
    <p:sldId id="1225" r:id="rId42"/>
    <p:sldId id="1218" r:id="rId43"/>
    <p:sldId id="1241" r:id="rId44"/>
    <p:sldId id="1145" r:id="rId45"/>
    <p:sldId id="1189" r:id="rId46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56A"/>
    <a:srgbClr val="095F8E"/>
    <a:srgbClr val="0046AA"/>
    <a:srgbClr val="0A6596"/>
    <a:srgbClr val="EFF1F4"/>
    <a:srgbClr val="FF6600"/>
    <a:srgbClr val="CC0000"/>
    <a:srgbClr val="002D46"/>
    <a:srgbClr val="0B6698"/>
    <a:srgbClr val="C3E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215" autoAdjust="0"/>
    <p:restoredTop sz="76421" autoAdjust="0"/>
  </p:normalViewPr>
  <p:slideViewPr>
    <p:cSldViewPr>
      <p:cViewPr>
        <p:scale>
          <a:sx n="90" d="100"/>
          <a:sy n="90" d="100"/>
        </p:scale>
        <p:origin x="-109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33449165136811"/>
          <c:y val="0.22668558009726186"/>
          <c:w val="0.69850697176326604"/>
          <c:h val="0.77331435205640353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E5F"/>
              </a:solidFill>
            </a:ln>
          </c:spPr>
          <c:dPt>
            <c:idx val="0"/>
            <c:bubble3D val="0"/>
            <c:spPr>
              <a:solidFill>
                <a:srgbClr val="0E95E0"/>
              </a:solidFill>
              <a:ln>
                <a:solidFill>
                  <a:srgbClr val="003E5F"/>
                </a:solidFill>
              </a:ln>
            </c:spPr>
          </c:dPt>
          <c:dPt>
            <c:idx val="1"/>
            <c:bubble3D val="0"/>
            <c:spPr>
              <a:solidFill>
                <a:srgbClr val="005B8E"/>
              </a:solidFill>
              <a:ln>
                <a:solidFill>
                  <a:srgbClr val="003E5F"/>
                </a:solidFill>
              </a:ln>
            </c:spPr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rgbClr val="003E5F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70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25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2468200891686335E-2"/>
                  <c:y val="0.10711901774514575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Лист1!$A$3:$A$5</c:f>
              <c:strCache>
                <c:ptCount val="3"/>
                <c:pt idx="0">
                  <c:v>Сотрудники служб эксплуатации</c:v>
                </c:pt>
                <c:pt idx="1">
                  <c:v>Сотрудники климатических компаний</c:v>
                </c:pt>
                <c:pt idx="2">
                  <c:v>Физические лица</c:v>
                </c:pt>
              </c:strCache>
            </c:strRef>
          </c:cat>
          <c:val>
            <c:numRef>
              <c:f>Лист1!$B$3:$B$5</c:f>
              <c:numCache>
                <c:formatCode>0%</c:formatCode>
                <c:ptCount val="3"/>
                <c:pt idx="0">
                  <c:v>0.7</c:v>
                </c:pt>
                <c:pt idx="1">
                  <c:v>0.25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4.4289273537896667E-4"/>
          <c:y val="1.6555424561455474E-3"/>
          <c:w val="0.99955710726462099"/>
          <c:h val="0.21752584865814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8DF2B00-36BA-41B3-A381-A136F692D145}" type="datetimeFigureOut">
              <a:rPr lang="ru-RU"/>
              <a:pPr>
                <a:defRPr/>
              </a:pPr>
              <a:t>20.02.2025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2FFBDB6D-3AC7-4D99-83C9-A099C1A2F7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278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9306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11518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6595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3198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BDB6D-3AC7-4D99-83C9-A099C1A2F70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8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1F95B-9C4B-46A5-AD85-6DB6F87E85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FDC8-A700-4E1B-8E42-04A4469C73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43776-E331-41FC-AA49-6F6234607A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6F0A-A89A-4D8D-8615-C48BDC26A2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9D9-6A6F-4237-837A-D0DE8752EF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9EF43-7141-42C4-8181-8C61D7E79E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1F95B-9C4B-46A5-AD85-6DB6F87E853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CE19-B197-48B8-9A3E-2DB5D40CB1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E518-896E-456B-99A8-1650AB2CF8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5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3E091-8A59-40B9-8BF5-CEFA7D1E0C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6DD9-E2F8-404A-876F-773C7F542B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CE19-B197-48B8-9A3E-2DB5D40CB1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213A-2B43-43FC-BBD1-56C846A2F0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1FD3-2F90-4F04-B32E-8728ACE09E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C49D8-96CC-4BBB-943D-3505CBDE28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FC32-DE8B-4121-AFF5-49DFBE010D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1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FDC8-A700-4E1B-8E42-04A4469C73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43776-E331-41FC-AA49-6F6234607A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6F0A-A89A-4D8D-8615-C48BDC26A2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9D9-6A6F-4237-837A-D0DE8752EF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9EF43-7141-42C4-8181-8C61D7E79E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1F95B-9C4B-46A5-AD85-6DB6F87E853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E518-896E-456B-99A8-1650AB2CF8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CE19-B197-48B8-9A3E-2DB5D40CB1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E518-896E-456B-99A8-1650AB2CF8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3E091-8A59-40B9-8BF5-CEFA7D1E0C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6DD9-E2F8-404A-876F-773C7F542B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213A-2B43-43FC-BBD1-56C846A2F0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1FD3-2F90-4F04-B32E-8728ACE09E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C49D8-96CC-4BBB-943D-3505CBDE28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FC32-DE8B-4121-AFF5-49DFBE010D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FDC8-A700-4E1B-8E42-04A4469C73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43776-E331-41FC-AA49-6F6234607A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3E091-8A59-40B9-8BF5-CEFA7D1E0C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6F0A-A89A-4D8D-8615-C48BDC26A2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9D9-6A6F-4237-837A-D0DE8752EF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7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9EF43-7141-42C4-8181-8C61D7E79E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1F95B-9C4B-46A5-AD85-6DB6F87E853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CE19-B197-48B8-9A3E-2DB5D40CB1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E518-896E-456B-99A8-1650AB2CF8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3E091-8A59-40B9-8BF5-CEFA7D1E0C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6DD9-E2F8-404A-876F-773C7F542B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213A-2B43-43FC-BBD1-56C846A2F0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1FD3-2F90-4F04-B32E-8728ACE09E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6DD9-E2F8-404A-876F-773C7F542B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C49D8-96CC-4BBB-943D-3505CBDE28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FC32-DE8B-4121-AFF5-49DFBE010D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FDC8-A700-4E1B-8E42-04A4469C73B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2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43776-E331-41FC-AA49-6F6234607A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6F0A-A89A-4D8D-8615-C48BDC26A2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99D9-6A6F-4237-837A-D0DE8752EF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9EF43-7141-42C4-8181-8C61D7E79E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213A-2B43-43FC-BBD1-56C846A2F0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1FD3-2F90-4F04-B32E-8728ACE09E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C49D8-96CC-4BBB-943D-3505CBDE28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FC32-DE8B-4121-AFF5-49DFBE010D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b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58A482-56B2-427C-B37F-6BE8025FE4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b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58A482-56B2-427C-B37F-6BE8025FE4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b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58A482-56B2-427C-B37F-6BE8025FE4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0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b="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58A482-56B2-427C-B37F-6BE8025FE40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4.jpe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7.wdp"/><Relationship Id="rId11" Type="http://schemas.openxmlformats.org/officeDocument/2006/relationships/image" Target="../media/image4.jpeg"/><Relationship Id="rId5" Type="http://schemas.openxmlformats.org/officeDocument/2006/relationships/image" Target="../media/image74.png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-2" y="13216"/>
            <a:ext cx="9143999" cy="6846974"/>
            <a:chOff x="1331997" y="13216"/>
            <a:chExt cx="6464235" cy="5387506"/>
          </a:xfrm>
        </p:grpSpPr>
        <p:sp>
          <p:nvSpPr>
            <p:cNvPr id="4" name="Пятиугольник 3"/>
            <p:cNvSpPr/>
            <p:nvPr/>
          </p:nvSpPr>
          <p:spPr>
            <a:xfrm rot="5400000">
              <a:off x="1870362" y="-525149"/>
              <a:ext cx="5387506" cy="6464235"/>
            </a:xfrm>
            <a:prstGeom prst="rect">
              <a:avLst/>
            </a:prstGeom>
            <a:gradFill flip="none" rotWithShape="1">
              <a:gsLst>
                <a:gs pos="0">
                  <a:srgbClr val="003E5F">
                    <a:lumMod val="80000"/>
                  </a:srgbClr>
                </a:gs>
                <a:gs pos="34000">
                  <a:srgbClr val="0C6A9E"/>
                </a:gs>
                <a:gs pos="8000">
                  <a:srgbClr val="095F8E"/>
                </a:gs>
                <a:gs pos="22000">
                  <a:srgbClr val="0E75AD"/>
                </a:gs>
                <a:gs pos="100000">
                  <a:srgbClr val="06537C">
                    <a:lumMod val="45000"/>
                  </a:srgbClr>
                </a:gs>
                <a:gs pos="77000">
                  <a:srgbClr val="003E5F">
                    <a:lumMod val="95000"/>
                  </a:srgbClr>
                </a:gs>
              </a:gsLst>
              <a:lin ang="0" scaled="1"/>
              <a:tileRect/>
            </a:gradFill>
            <a:ln cap="flat">
              <a:solidFill>
                <a:srgbClr val="003E5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1408751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7704000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4712" name="Picture 8" descr="логотип-университет-климата-солнышко-c-прозрачным-фоном без расшифровки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79120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821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Испытания 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 </a:t>
            </a: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верификация ОБОРУДОВАНИЯ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717926" cy="314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224672"/>
            <a:ext cx="4861437" cy="377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720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10821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Испытания 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 верификация 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ОБОРУДОВАНИЯ</a:t>
            </a:r>
            <a:endParaRPr lang="ru-RU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26" name="Picture 2" descr="C:\Users\Юрий\Desktop\BALLU\BALLU\BALLU H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2890646" cy="435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Юрий\Desktop\Ballu 2\BALLU 2\в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3244598" cy="216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Юрий\Desktop\Бризер Ballu\BALLU ASP-100 бризер\ASP-100-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00" y="4603440"/>
            <a:ext cx="3244598" cy="204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1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www.hvac-school.ru/upload/files/d/dsc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09222"/>
            <a:ext cx="4211196" cy="236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11560" y="2516588"/>
            <a:ext cx="366957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Century Gothic" panose="020B0502020202020204" pitchFamily="34" charset="0"/>
              <a:buChar char="*"/>
              <a:defRPr/>
            </a:pPr>
            <a:r>
              <a:rPr lang="ru-RU" altLang="ru-RU" sz="2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Автоматчики</a:t>
            </a:r>
          </a:p>
          <a:p>
            <a:pPr marL="342900" indent="-342900">
              <a:buFont typeface="Century Gothic" panose="020B0502020202020204" pitchFamily="34" charset="0"/>
              <a:buChar char="*"/>
              <a:defRPr/>
            </a:pPr>
            <a:r>
              <a:rPr lang="ru-RU" altLang="ru-RU" sz="2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Монтажники</a:t>
            </a:r>
            <a:endParaRPr lang="ru-RU" altLang="ru-RU" sz="2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*"/>
              <a:defRPr/>
            </a:pPr>
            <a:r>
              <a:rPr lang="ru-RU" altLang="ru-RU" sz="2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Проектировщики</a:t>
            </a:r>
            <a:endParaRPr lang="ru-RU" altLang="ru-RU" sz="2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578"/>
            <a:ext cx="9151200" cy="1980000"/>
          </a:xfrm>
        </p:spPr>
        <p:txBody>
          <a:bodyPr/>
          <a:lstStyle/>
          <a:p>
            <a: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Профессиональная подготовка</a:t>
            </a:r>
            <a:b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</a:br>
            <a: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РАБОТНИКОВ ОТРАСЛИ</a:t>
            </a:r>
          </a:p>
        </p:txBody>
      </p:sp>
      <p:pic>
        <p:nvPicPr>
          <p:cNvPr id="3" name="Picture 2" descr="E:\FOTO\IMG_3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49211"/>
            <a:ext cx="4067944" cy="271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6917"/>
            <a:ext cx="3756025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9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/>
          <p:nvPr/>
        </p:nvGrpSpPr>
        <p:grpSpPr>
          <a:xfrm>
            <a:off x="1331999" y="13216"/>
            <a:ext cx="6480001" cy="5385783"/>
            <a:chOff x="1331999" y="13216"/>
            <a:chExt cx="6480001" cy="5385783"/>
          </a:xfrm>
        </p:grpSpPr>
        <p:sp>
          <p:nvSpPr>
            <p:cNvPr id="7" name="Пятиугольник 3"/>
            <p:cNvSpPr/>
            <p:nvPr/>
          </p:nvSpPr>
          <p:spPr>
            <a:xfrm rot="5400000">
              <a:off x="1871225" y="-526010"/>
              <a:ext cx="5385783" cy="6464235"/>
            </a:xfrm>
            <a:custGeom>
              <a:avLst/>
              <a:gdLst>
                <a:gd name="connsiteX0" fmla="*/ 0 w 5112568"/>
                <a:gd name="connsiteY0" fmla="*/ 0 h 5373216"/>
                <a:gd name="connsiteX1" fmla="*/ 2556284 w 5112568"/>
                <a:gd name="connsiteY1" fmla="*/ 0 h 5373216"/>
                <a:gd name="connsiteX2" fmla="*/ 5112568 w 5112568"/>
                <a:gd name="connsiteY2" fmla="*/ 2686608 h 5373216"/>
                <a:gd name="connsiteX3" fmla="*/ 2556284 w 5112568"/>
                <a:gd name="connsiteY3" fmla="*/ 5373216 h 5373216"/>
                <a:gd name="connsiteX4" fmla="*/ 0 w 5112568"/>
                <a:gd name="connsiteY4" fmla="*/ 5373216 h 5373216"/>
                <a:gd name="connsiteX5" fmla="*/ 0 w 5112568"/>
                <a:gd name="connsiteY5" fmla="*/ 0 h 5373216"/>
                <a:gd name="connsiteX0" fmla="*/ 0 w 2558554"/>
                <a:gd name="connsiteY0" fmla="*/ 0 h 5373216"/>
                <a:gd name="connsiteX1" fmla="*/ 2556284 w 2558554"/>
                <a:gd name="connsiteY1" fmla="*/ 0 h 5373216"/>
                <a:gd name="connsiteX2" fmla="*/ 2558554 w 2558554"/>
                <a:gd name="connsiteY2" fmla="*/ 2733905 h 5373216"/>
                <a:gd name="connsiteX3" fmla="*/ 2556284 w 2558554"/>
                <a:gd name="connsiteY3" fmla="*/ 5373216 h 5373216"/>
                <a:gd name="connsiteX4" fmla="*/ 0 w 2558554"/>
                <a:gd name="connsiteY4" fmla="*/ 5373216 h 5373216"/>
                <a:gd name="connsiteX5" fmla="*/ 0 w 2558554"/>
                <a:gd name="connsiteY5" fmla="*/ 0 h 5373216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804303 w 5331015"/>
                <a:gd name="connsiteY2" fmla="*/ 2710338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57893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362756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2779728 w 5336804"/>
                <a:gd name="connsiteY2" fmla="*/ 2736560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4925530 w 5336804"/>
                <a:gd name="connsiteY3" fmla="*/ 5386326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  <a:gd name="connsiteX0" fmla="*/ 0 w 4286902"/>
                <a:gd name="connsiteY0" fmla="*/ 2655 h 5375871"/>
                <a:gd name="connsiteX1" fmla="*/ 4197615 w 4286902"/>
                <a:gd name="connsiteY1" fmla="*/ 0 h 5375871"/>
                <a:gd name="connsiteX2" fmla="*/ 3715538 w 4286902"/>
                <a:gd name="connsiteY2" fmla="*/ 2690229 h 5375871"/>
                <a:gd name="connsiteX3" fmla="*/ 4193183 w 4286902"/>
                <a:gd name="connsiteY3" fmla="*/ 5375549 h 5375871"/>
                <a:gd name="connsiteX4" fmla="*/ 0 w 4286902"/>
                <a:gd name="connsiteY4" fmla="*/ 5375871 h 5375871"/>
                <a:gd name="connsiteX5" fmla="*/ 0 w 428690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615" h="5375871">
                  <a:moveTo>
                    <a:pt x="0" y="2655"/>
                  </a:moveTo>
                  <a:lnTo>
                    <a:pt x="4197615" y="0"/>
                  </a:lnTo>
                  <a:cubicBezTo>
                    <a:pt x="3716390" y="2684521"/>
                    <a:pt x="4195053" y="2810"/>
                    <a:pt x="3715538" y="2690229"/>
                  </a:cubicBezTo>
                  <a:cubicBezTo>
                    <a:pt x="4197294" y="5377000"/>
                    <a:pt x="3716630" y="2686445"/>
                    <a:pt x="4193183" y="5375549"/>
                  </a:cubicBezTo>
                  <a:lnTo>
                    <a:pt x="0" y="5375871"/>
                  </a:lnTo>
                  <a:lnTo>
                    <a:pt x="0" y="26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E5F">
                    <a:lumMod val="80000"/>
                  </a:srgbClr>
                </a:gs>
                <a:gs pos="34000">
                  <a:srgbClr val="0C6A9E"/>
                </a:gs>
                <a:gs pos="8000">
                  <a:srgbClr val="095F8E"/>
                </a:gs>
                <a:gs pos="22000">
                  <a:srgbClr val="0E75AD"/>
                </a:gs>
                <a:gs pos="100000">
                  <a:srgbClr val="06537C">
                    <a:lumMod val="45000"/>
                  </a:srgbClr>
                </a:gs>
                <a:gs pos="77000">
                  <a:srgbClr val="003E5F">
                    <a:lumMod val="95000"/>
                  </a:srgbClr>
                </a:gs>
              </a:gsLst>
              <a:lin ang="0" scaled="1"/>
              <a:tileRect/>
            </a:gradFill>
            <a:ln cap="flat">
              <a:solidFill>
                <a:srgbClr val="003E5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8" descr="логотип-университет-климата-солнышко-c-прозрачным-фоном без расшифровки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000" y="369000"/>
              <a:ext cx="6480000" cy="409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408751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7704000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0" y="5398999"/>
            <a:ext cx="917138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АДМИНИСТРАТИВНО-ПЕДАГОГИЧЕСКИЙ СОСТАВ</a:t>
            </a:r>
          </a:p>
        </p:txBody>
      </p:sp>
    </p:spTree>
    <p:extLst>
      <p:ext uri="{BB962C8B-B14F-4D97-AF65-F5344CB8AC3E}">
        <p14:creationId xmlns:p14="http://schemas.microsoft.com/office/powerpoint/2010/main" val="23106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F:\ДЛ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68" y="1018390"/>
            <a:ext cx="2376264" cy="343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6932" y="1780473"/>
            <a:ext cx="4124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Кузин</a:t>
            </a:r>
          </a:p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Дмитрий Леонидович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433" y="4975695"/>
            <a:ext cx="450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eaLnBrk="0" hangingPunct="0">
              <a:defRPr/>
            </a:pPr>
            <a:r>
              <a:rPr lang="ru-RU" sz="2800" b="1" dirty="0" err="1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Бусахин</a:t>
            </a:r>
            <a:endParaRPr 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Алексей Владимирович</a:t>
            </a:r>
          </a:p>
        </p:txBody>
      </p:sp>
      <p:pic>
        <p:nvPicPr>
          <p:cNvPr id="1026" name="Picture 2" descr="C:\Users\Юра\Pictures\cr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06" y="3453390"/>
            <a:ext cx="3961388" cy="304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8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7" name="Picture 5" descr="G:\Фото членов АПИК\АПИК\Якуба\001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15646"/>
          <a:stretch/>
        </p:blipFill>
        <p:spPr bwMode="auto">
          <a:xfrm>
            <a:off x="5167844" y="3333028"/>
            <a:ext cx="338031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433" y="5332702"/>
            <a:ext cx="4219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Якуба</a:t>
            </a:r>
          </a:p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Юрий Александрович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15753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58062" y="1988840"/>
            <a:ext cx="4790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Смелов</a:t>
            </a:r>
          </a:p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Дмитрий Александрович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6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4" y="1164915"/>
            <a:ext cx="28225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80277" y="1726547"/>
            <a:ext cx="4086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Березин</a:t>
            </a:r>
          </a:p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Игорь Владимирович </a:t>
            </a:r>
          </a:p>
        </p:txBody>
      </p:sp>
      <p:pic>
        <p:nvPicPr>
          <p:cNvPr id="4099" name="Picture 3" descr="E:\FOTO\Александр Кобас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3973"/>
            <a:ext cx="3096344" cy="363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2544" y="4869160"/>
            <a:ext cx="4671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 eaLnBrk="0" hangingPunct="0">
              <a:defRPr/>
            </a:pPr>
            <a:r>
              <a:rPr lang="ru-RU" sz="2800" b="1" dirty="0" err="1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Кобась</a:t>
            </a:r>
            <a:endParaRPr 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Александр Григорьевич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8660"/>
            <a:ext cx="291465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74160" y="1933381"/>
            <a:ext cx="3451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Соколов</a:t>
            </a:r>
          </a:p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Павел Витальевич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12559" r="18671"/>
          <a:stretch/>
        </p:blipFill>
        <p:spPr bwMode="auto">
          <a:xfrm>
            <a:off x="5509176" y="3509952"/>
            <a:ext cx="2921414" cy="290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7544" y="5085184"/>
            <a:ext cx="42735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Михеев </a:t>
            </a:r>
          </a:p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Константин Юрьевич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3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07704" y="4917204"/>
            <a:ext cx="343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eaLnBrk="0" hangingPunct="0">
              <a:defRPr/>
            </a:pPr>
            <a:r>
              <a:rPr lang="ru-RU" sz="2800" b="1" dirty="0" err="1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Стёпин</a:t>
            </a:r>
            <a:endParaRPr 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Сергей Юрьевич</a:t>
            </a:r>
          </a:p>
        </p:txBody>
      </p:sp>
      <p:pic>
        <p:nvPicPr>
          <p:cNvPr id="6" name="Picture 3" descr="E:\FOTO\Фото Сергея Стёпина\IMG_85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1" t="13783" r="52287" b="56855"/>
          <a:stretch/>
        </p:blipFill>
        <p:spPr bwMode="auto">
          <a:xfrm rot="5400000">
            <a:off x="5250286" y="3734483"/>
            <a:ext cx="3215428" cy="231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487938_382328181822083_1389888940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21438" r="44003"/>
          <a:stretch/>
        </p:blipFill>
        <p:spPr bwMode="auto">
          <a:xfrm>
            <a:off x="769730" y="1018390"/>
            <a:ext cx="3018139" cy="318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47869" y="1789124"/>
            <a:ext cx="4219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Дольский</a:t>
            </a:r>
          </a:p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Владимир Викторович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7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https://apf.mail.ru/cgi-bin/readmsg/P8160006.jpg?id=15499171440000000959%3B0%3B1&amp;x-email=ket-1997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apf.mail.ru/cgi-bin/readmsg/P8160006.jpg?id=15499171440000000959%3B0%3B1&amp;x-email=ket-1997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7967" y="493781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 eaLnBrk="0" hangingPunct="0">
              <a:defRPr/>
            </a:pPr>
            <a:r>
              <a:rPr lang="ru-RU" sz="2800" b="1" dirty="0" err="1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Галуша</a:t>
            </a: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</a:t>
            </a:r>
            <a:endParaRPr lang="en-US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 algn="r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Андрей Николаевич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76407"/>
            <a:ext cx="3247529" cy="423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39952" y="1933380"/>
            <a:ext cx="3571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Тураев</a:t>
            </a:r>
          </a:p>
          <a:p>
            <a:pPr marL="342900" indent="-342900" eaLnBrk="0" hangingPunct="0">
              <a:defRPr/>
            </a:pPr>
            <a:r>
              <a:rPr 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Сергей Борисович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4" y="3068960"/>
            <a:ext cx="3175787" cy="341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2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8422"/>
            <a:ext cx="9144000" cy="6876421"/>
          </a:xfrm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1</a:t>
            </a:r>
            <a:r>
              <a:rPr lang="ru-RU" sz="5400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9</a:t>
            </a: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</a:t>
            </a:r>
            <a:r>
              <a:rPr lang="ru-RU" sz="5400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ЛЕТ </a:t>
            </a: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ОБРАЗОВАТЕЛЬНОЙ</a:t>
            </a:r>
            <a:endParaRPr lang="en-US" sz="5400" b="1" kern="1200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ДЕЯТЕЛЬНОСТИ</a:t>
            </a:r>
          </a:p>
          <a:p>
            <a:pPr algn="ctr">
              <a:buFontTx/>
              <a:buNone/>
              <a:defRPr/>
            </a:pPr>
            <a:endParaRPr lang="ru-RU" sz="2000" b="1" kern="1200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БОЛЕЕ</a:t>
            </a:r>
          </a:p>
          <a:p>
            <a:pPr algn="ctr">
              <a:buFontTx/>
              <a:buNone/>
              <a:defRPr/>
            </a:pP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4500 </a:t>
            </a:r>
            <a:endParaRPr lang="en-US" sz="5400" b="1" kern="1200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buFontTx/>
              <a:buNone/>
              <a:defRPr/>
            </a:pPr>
            <a:r>
              <a:rPr lang="ru-RU" sz="5400" b="1" kern="120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ВЫПУСКНИКОВ </a:t>
            </a:r>
            <a:endParaRPr lang="ru-RU" sz="5400" b="1" kern="1200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2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1331999" y="13216"/>
            <a:ext cx="6480001" cy="5385783"/>
            <a:chOff x="1331999" y="13216"/>
            <a:chExt cx="6480001" cy="5385783"/>
          </a:xfrm>
        </p:grpSpPr>
        <p:sp>
          <p:nvSpPr>
            <p:cNvPr id="4" name="Пятиугольник 3"/>
            <p:cNvSpPr/>
            <p:nvPr/>
          </p:nvSpPr>
          <p:spPr>
            <a:xfrm rot="5400000">
              <a:off x="1871225" y="-526010"/>
              <a:ext cx="5385783" cy="6464235"/>
            </a:xfrm>
            <a:custGeom>
              <a:avLst/>
              <a:gdLst>
                <a:gd name="connsiteX0" fmla="*/ 0 w 5112568"/>
                <a:gd name="connsiteY0" fmla="*/ 0 h 5373216"/>
                <a:gd name="connsiteX1" fmla="*/ 2556284 w 5112568"/>
                <a:gd name="connsiteY1" fmla="*/ 0 h 5373216"/>
                <a:gd name="connsiteX2" fmla="*/ 5112568 w 5112568"/>
                <a:gd name="connsiteY2" fmla="*/ 2686608 h 5373216"/>
                <a:gd name="connsiteX3" fmla="*/ 2556284 w 5112568"/>
                <a:gd name="connsiteY3" fmla="*/ 5373216 h 5373216"/>
                <a:gd name="connsiteX4" fmla="*/ 0 w 5112568"/>
                <a:gd name="connsiteY4" fmla="*/ 5373216 h 5373216"/>
                <a:gd name="connsiteX5" fmla="*/ 0 w 5112568"/>
                <a:gd name="connsiteY5" fmla="*/ 0 h 5373216"/>
                <a:gd name="connsiteX0" fmla="*/ 0 w 2558554"/>
                <a:gd name="connsiteY0" fmla="*/ 0 h 5373216"/>
                <a:gd name="connsiteX1" fmla="*/ 2556284 w 2558554"/>
                <a:gd name="connsiteY1" fmla="*/ 0 h 5373216"/>
                <a:gd name="connsiteX2" fmla="*/ 2558554 w 2558554"/>
                <a:gd name="connsiteY2" fmla="*/ 2733905 h 5373216"/>
                <a:gd name="connsiteX3" fmla="*/ 2556284 w 2558554"/>
                <a:gd name="connsiteY3" fmla="*/ 5373216 h 5373216"/>
                <a:gd name="connsiteX4" fmla="*/ 0 w 2558554"/>
                <a:gd name="connsiteY4" fmla="*/ 5373216 h 5373216"/>
                <a:gd name="connsiteX5" fmla="*/ 0 w 2558554"/>
                <a:gd name="connsiteY5" fmla="*/ 0 h 5373216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804303 w 5331015"/>
                <a:gd name="connsiteY2" fmla="*/ 2710338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57893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362756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2779728 w 5336804"/>
                <a:gd name="connsiteY2" fmla="*/ 2736560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4925530 w 5336804"/>
                <a:gd name="connsiteY3" fmla="*/ 5386326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  <a:gd name="connsiteX0" fmla="*/ 0 w 4286902"/>
                <a:gd name="connsiteY0" fmla="*/ 2655 h 5375871"/>
                <a:gd name="connsiteX1" fmla="*/ 4197615 w 4286902"/>
                <a:gd name="connsiteY1" fmla="*/ 0 h 5375871"/>
                <a:gd name="connsiteX2" fmla="*/ 3715538 w 4286902"/>
                <a:gd name="connsiteY2" fmla="*/ 2690229 h 5375871"/>
                <a:gd name="connsiteX3" fmla="*/ 4193183 w 4286902"/>
                <a:gd name="connsiteY3" fmla="*/ 5375549 h 5375871"/>
                <a:gd name="connsiteX4" fmla="*/ 0 w 4286902"/>
                <a:gd name="connsiteY4" fmla="*/ 5375871 h 5375871"/>
                <a:gd name="connsiteX5" fmla="*/ 0 w 428690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615" h="5375871">
                  <a:moveTo>
                    <a:pt x="0" y="2655"/>
                  </a:moveTo>
                  <a:lnTo>
                    <a:pt x="4197615" y="0"/>
                  </a:lnTo>
                  <a:cubicBezTo>
                    <a:pt x="3716390" y="2684521"/>
                    <a:pt x="4195053" y="2810"/>
                    <a:pt x="3715538" y="2690229"/>
                  </a:cubicBezTo>
                  <a:cubicBezTo>
                    <a:pt x="4197294" y="5377000"/>
                    <a:pt x="3716630" y="2686445"/>
                    <a:pt x="4193183" y="5375549"/>
                  </a:cubicBezTo>
                  <a:lnTo>
                    <a:pt x="0" y="5375871"/>
                  </a:lnTo>
                  <a:lnTo>
                    <a:pt x="0" y="26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E5F">
                    <a:lumMod val="80000"/>
                  </a:srgbClr>
                </a:gs>
                <a:gs pos="34000">
                  <a:srgbClr val="0C6A9E"/>
                </a:gs>
                <a:gs pos="8000">
                  <a:srgbClr val="095F8E"/>
                </a:gs>
                <a:gs pos="22000">
                  <a:srgbClr val="0E75AD"/>
                </a:gs>
                <a:gs pos="100000">
                  <a:srgbClr val="06537C">
                    <a:lumMod val="45000"/>
                  </a:srgbClr>
                </a:gs>
                <a:gs pos="77000">
                  <a:srgbClr val="003E5F">
                    <a:lumMod val="95000"/>
                  </a:srgbClr>
                </a:gs>
              </a:gsLst>
              <a:lin ang="0" scaled="1"/>
              <a:tileRect/>
            </a:gradFill>
            <a:ln cap="flat">
              <a:solidFill>
                <a:srgbClr val="003E5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4712" name="Picture 8" descr="логотип-университет-климата-солнышко-c-прозрачным-фоном без расшифровки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000" y="369000"/>
              <a:ext cx="6480000" cy="409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408751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7704000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0" y="57332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УЧЕБНЫЕ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240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1849" name="Text Box 9"/>
          <p:cNvSpPr txBox="1">
            <a:spLocks noChangeArrowheads="1"/>
          </p:cNvSpPr>
          <p:nvPr/>
        </p:nvSpPr>
        <p:spPr bwMode="auto">
          <a:xfrm>
            <a:off x="17087" y="89579"/>
            <a:ext cx="9144000" cy="144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00456A"/>
                </a:solidFill>
                <a:latin typeface="Century Gothic" panose="020B0502020202020204" pitchFamily="34" charset="0"/>
                <a:ea typeface="+mj-ea"/>
                <a:cs typeface="Tahoma" pitchFamily="34" charset="0"/>
              </a:rPr>
              <a:t>УЧЕБНАЯ ПРОГРАММА – </a:t>
            </a:r>
            <a:endParaRPr lang="en-US" altLang="ru-RU" sz="3200" b="1" dirty="0">
              <a:solidFill>
                <a:srgbClr val="00456A"/>
              </a:solidFill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А </a:t>
            </a:r>
          </a:p>
          <a:p>
            <a:pPr marL="342900" indent="-342900" algn="ctr" eaLnBrk="0" hangingPunct="0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«АВТОМАТИЗАЦИЯ СКВ» </a:t>
            </a: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08104" y="4832422"/>
            <a:ext cx="3744416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Century Gothic" panose="020B0502020202020204" pitchFamily="34" charset="0"/>
              <a:buChar char="*"/>
              <a:defRPr/>
            </a:pPr>
            <a:r>
              <a:rPr lang="ru-RU" altLang="ru-RU" sz="2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Монтаж</a:t>
            </a:r>
            <a:endParaRPr lang="ru-RU" altLang="ru-RU" sz="2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*"/>
              <a:defRPr/>
            </a:pPr>
            <a:r>
              <a:rPr lang="ru-RU" altLang="ru-RU" sz="2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Программирование</a:t>
            </a:r>
            <a:endParaRPr lang="ru-RU" altLang="ru-RU" sz="2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*"/>
              <a:defRPr/>
            </a:pPr>
            <a:r>
              <a:rPr lang="ru-RU" altLang="ru-RU" sz="2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Диспетчеризация</a:t>
            </a:r>
            <a:endParaRPr lang="ru-RU" altLang="ru-RU" sz="2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88" y="1606964"/>
            <a:ext cx="3185555" cy="153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FOTO\IMG_3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5" y="3140968"/>
            <a:ext cx="5074362" cy="338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OTO\IMG_36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r="9669"/>
          <a:stretch/>
        </p:blipFill>
        <p:spPr bwMode="auto">
          <a:xfrm>
            <a:off x="5809590" y="1700808"/>
            <a:ext cx="2743200" cy="258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0" descr="Вентиляция, кондиционирование, отопление, водоснабжение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285" b="5033"/>
          <a:stretch/>
        </p:blipFill>
        <p:spPr bwMode="auto">
          <a:xfrm>
            <a:off x="3118434" y="2771468"/>
            <a:ext cx="6025566" cy="40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Компрессорно-конденсаторные блоки Инженерные сети и системы Соч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200" y="2348880"/>
            <a:ext cx="4716016" cy="428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0" y="89579"/>
            <a:ext cx="9144000" cy="2739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00456A"/>
                </a:solidFill>
                <a:latin typeface="Century Gothic" panose="020B0502020202020204" pitchFamily="34" charset="0"/>
                <a:ea typeface="+mj-ea"/>
                <a:cs typeface="Tahoma" pitchFamily="34" charset="0"/>
              </a:rPr>
              <a:t>УЧЕБНАЯ ПРОГРАММА – </a:t>
            </a:r>
            <a:endParaRPr lang="en-US" altLang="ru-RU" sz="3200" b="1" dirty="0">
              <a:solidFill>
                <a:srgbClr val="00456A"/>
              </a:solidFill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МП1 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«ПОСТРОЕНИЕ i-d ДИАГРАММ. 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РАСЧЁТ ТЕПЛОВОГО БАЛАНСА, ВЛАГОПОСТУПЛЕНИЙ И ВОЗДУХООБМЕНА.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БАЗОВЫЙ КУРС.»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ОЛЬКО ДЛЯ ЮРИДИЧЕСКИХ ЛИЦ ОТ 6 ЧЕЛОВЕК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5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1068" name="Text Box 12"/>
          <p:cNvSpPr txBox="1">
            <a:spLocks noChangeArrowheads="1"/>
          </p:cNvSpPr>
          <p:nvPr/>
        </p:nvSpPr>
        <p:spPr bwMode="auto">
          <a:xfrm>
            <a:off x="0" y="89579"/>
            <a:ext cx="9144000" cy="23083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00456A"/>
                </a:solidFill>
                <a:latin typeface="Century Gothic" panose="020B0502020202020204" pitchFamily="34" charset="0"/>
                <a:cs typeface="Tahoma" pitchFamily="34" charset="0"/>
              </a:rPr>
              <a:t>УЧЕБНАЯ ПРОГРАММА – </a:t>
            </a:r>
            <a:endParaRPr lang="en-US" altLang="ru-RU" sz="3200" b="1" dirty="0" smtClean="0">
              <a:solidFill>
                <a:srgbClr val="00456A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МП3</a:t>
            </a:r>
            <a:endParaRPr lang="ru-RU" alt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«ХОЛОДИЛЬНЫЕ МАШИНЫ </a:t>
            </a:r>
          </a:p>
          <a:p>
            <a:pPr marL="342900" indent="-342900" algn="ctr" eaLnBrk="0" hangingPunct="0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 УСТАНОВКИ. ПРОЕКТИРОВАНИЕ ХОЛОДИЛЬНЫХ ЦЕНТРОВ»</a:t>
            </a:r>
          </a:p>
        </p:txBody>
      </p:sp>
      <p:pic>
        <p:nvPicPr>
          <p:cNvPr id="21509" name="Picture 7" descr="9494114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1931" y="2438400"/>
            <a:ext cx="3736603" cy="3824824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1511" name="Picture 17" descr="komp-resiv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863" y="2101131"/>
            <a:ext cx="4743067" cy="431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ОЛЬКО ДЛЯ ЮРИДИЧЕСКИХ ЛИЦ ОТ 6 ЧЕЛОВЕК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89579"/>
            <a:ext cx="9144000" cy="1877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00456A"/>
                </a:solidFill>
                <a:latin typeface="Century Gothic" panose="020B0502020202020204" pitchFamily="34" charset="0"/>
                <a:cs typeface="Tahoma" pitchFamily="34" charset="0"/>
              </a:rPr>
              <a:t>УЧЕБНАЯ ПРОГРАММА –</a:t>
            </a:r>
            <a:r>
              <a:rPr lang="ru-RU" altLang="ru-RU" sz="32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 </a:t>
            </a:r>
            <a:endParaRPr lang="en-US" altLang="ru-RU" sz="32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СП</a:t>
            </a:r>
            <a:endParaRPr lang="ru-RU" alt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«МОНТАЖ И ТЕХОБСЛУЖИВАНИЕ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БЫТОВЫХ И ПОЛУПРОМЫШЛЕННЫХ СКВ»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9426"/>
            <a:ext cx="3382017" cy="450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:\FOTO\группа СП выпуск 23.09\P60922-155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060877"/>
            <a:ext cx="3305750" cy="446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8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6823" name="Text Box 7"/>
          <p:cNvSpPr txBox="1">
            <a:spLocks noChangeArrowheads="1"/>
          </p:cNvSpPr>
          <p:nvPr/>
        </p:nvSpPr>
        <p:spPr bwMode="auto">
          <a:xfrm>
            <a:off x="0" y="89579"/>
            <a:ext cx="9144000" cy="1877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00456A"/>
                </a:solidFill>
                <a:latin typeface="Century Gothic" panose="020B0502020202020204" pitchFamily="34" charset="0"/>
                <a:cs typeface="Tahoma" pitchFamily="34" charset="0"/>
              </a:rPr>
              <a:t>УЧЕБНАЯ ПРОГРАММА – </a:t>
            </a:r>
            <a:endParaRPr lang="en-US" altLang="ru-RU" sz="3200" b="1" dirty="0" smtClean="0">
              <a:solidFill>
                <a:srgbClr val="00456A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С1</a:t>
            </a:r>
            <a:endParaRPr lang="ru-RU" alt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«МОНТАЖ И ТЕХОБСЛУЖИВАНИЕ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БЫТОВЫХ И ПОЛУПРОМЫШЛЕННЫХ СКВ»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Юра\Pictures\Фото на сайт УКЦ Как проходит обучение\10. Монтаж кондиционера_Вакуумирование холодильного конту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866" y="1967016"/>
            <a:ext cx="3513583" cy="468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Юра\Pictures\Фото на сайт УКЦ Как проходит обучение\14. Монтаж зимнего комлек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4" y="1967016"/>
            <a:ext cx="3513584" cy="468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0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46" y="2679210"/>
            <a:ext cx="5258710" cy="394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22" l="1116" r="98187">
                        <a14:foregroundMark x1="5021" y1="82102" x2="5300" y2="8210"/>
                        <a14:foregroundMark x1="5300" y1="8210" x2="24268" y2="12644"/>
                        <a14:foregroundMark x1="4603" y1="82594" x2="28452" y2="7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23176"/>
            <a:ext cx="4939240" cy="419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89579"/>
            <a:ext cx="9144000" cy="23083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00456A"/>
                </a:solidFill>
                <a:latin typeface="+mj-lt"/>
                <a:cs typeface="Tahoma" pitchFamily="34" charset="0"/>
              </a:rPr>
              <a:t>УЧЕБНАЯ ПРОГРАММА </a:t>
            </a:r>
            <a:r>
              <a:rPr lang="ru-RU" altLang="ru-RU" sz="3200" b="1" dirty="0" smtClean="0">
                <a:solidFill>
                  <a:srgbClr val="00456A"/>
                </a:solidFill>
                <a:latin typeface="+mj-lt"/>
                <a:cs typeface="Tahoma" pitchFamily="34" charset="0"/>
              </a:rPr>
              <a:t>– </a:t>
            </a:r>
            <a:endParaRPr lang="en-US" altLang="ru-RU" sz="3200" b="1" dirty="0" smtClean="0">
              <a:solidFill>
                <a:srgbClr val="00456A"/>
              </a:solidFill>
              <a:latin typeface="+mj-lt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С2</a:t>
            </a:r>
            <a:endParaRPr lang="ru-RU" alt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«МОНТАЖ И ТЕХОБСЛУЖИВАНИЕ </a:t>
            </a:r>
          </a:p>
          <a:p>
            <a:pPr algn="ctr">
              <a:defRPr/>
            </a:pPr>
            <a:r>
              <a:rPr lang="en-US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VRF</a:t>
            </a: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</a:t>
            </a: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СИСТЕМ И </a:t>
            </a: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ПРЕЦИЗИОННЫХ </a:t>
            </a: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КОНДИЦИОНЕРОВ»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9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https://af.attachmail.ru/cgi-bin/readmsg?id=14880446610000000322;0;1&amp;mode=attachment&amp;email=ket-1997@mail.ru&amp;bs=3389&amp;bl=4465281&amp;ct=image%2fjpeg&amp;cn=P61020%2d124147.jpg&amp;cte=binary&amp;rid=1402878825372838745637703693154066108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79" y="1944052"/>
            <a:ext cx="6127005" cy="452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Юра\Pictures\группа СП выпуск 23.09\P60922-155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939672"/>
            <a:ext cx="6131681" cy="453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ра\Pictures\группа СП выпуск 23.09\P60922-165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44052"/>
            <a:ext cx="6120680" cy="452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5712" name="Text Box 16"/>
          <p:cNvSpPr txBox="1">
            <a:spLocks noChangeArrowheads="1"/>
          </p:cNvSpPr>
          <p:nvPr/>
        </p:nvSpPr>
        <p:spPr bwMode="auto">
          <a:xfrm>
            <a:off x="13925" y="-7720"/>
            <a:ext cx="9144000" cy="1877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00456A"/>
                </a:solidFill>
                <a:latin typeface="Century Gothic" panose="020B0502020202020204" pitchFamily="34" charset="0"/>
                <a:cs typeface="Tahoma" pitchFamily="34" charset="0"/>
              </a:rPr>
              <a:t>УЧЕБНАЯ ПРОГРАММА </a:t>
            </a:r>
            <a:r>
              <a:rPr lang="ru-RU" altLang="ru-RU" sz="3200" b="1" dirty="0" smtClean="0">
                <a:solidFill>
                  <a:srgbClr val="00456A"/>
                </a:solidFill>
                <a:latin typeface="Century Gothic" panose="020B0502020202020204" pitchFamily="34" charset="0"/>
                <a:cs typeface="Tahoma" pitchFamily="34" charset="0"/>
              </a:rPr>
              <a:t>– </a:t>
            </a:r>
            <a:endParaRPr lang="en-US" altLang="ru-RU" sz="3200" b="1" dirty="0" smtClean="0">
              <a:solidFill>
                <a:srgbClr val="00456A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С3 </a:t>
            </a:r>
            <a:endParaRPr lang="ru-RU" altLang="ru-RU" sz="28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«СЕРВИС И ТЕХОБСЛУЖИВАНИЕ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СКВ»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1331999" y="13216"/>
            <a:ext cx="6480001" cy="5385783"/>
            <a:chOff x="1331999" y="13216"/>
            <a:chExt cx="6480001" cy="5385783"/>
          </a:xfrm>
        </p:grpSpPr>
        <p:sp>
          <p:nvSpPr>
            <p:cNvPr id="9" name="Пятиугольник 3"/>
            <p:cNvSpPr/>
            <p:nvPr/>
          </p:nvSpPr>
          <p:spPr>
            <a:xfrm rot="5400000">
              <a:off x="1871225" y="-526010"/>
              <a:ext cx="5385783" cy="6464235"/>
            </a:xfrm>
            <a:custGeom>
              <a:avLst/>
              <a:gdLst>
                <a:gd name="connsiteX0" fmla="*/ 0 w 5112568"/>
                <a:gd name="connsiteY0" fmla="*/ 0 h 5373216"/>
                <a:gd name="connsiteX1" fmla="*/ 2556284 w 5112568"/>
                <a:gd name="connsiteY1" fmla="*/ 0 h 5373216"/>
                <a:gd name="connsiteX2" fmla="*/ 5112568 w 5112568"/>
                <a:gd name="connsiteY2" fmla="*/ 2686608 h 5373216"/>
                <a:gd name="connsiteX3" fmla="*/ 2556284 w 5112568"/>
                <a:gd name="connsiteY3" fmla="*/ 5373216 h 5373216"/>
                <a:gd name="connsiteX4" fmla="*/ 0 w 5112568"/>
                <a:gd name="connsiteY4" fmla="*/ 5373216 h 5373216"/>
                <a:gd name="connsiteX5" fmla="*/ 0 w 5112568"/>
                <a:gd name="connsiteY5" fmla="*/ 0 h 5373216"/>
                <a:gd name="connsiteX0" fmla="*/ 0 w 2558554"/>
                <a:gd name="connsiteY0" fmla="*/ 0 h 5373216"/>
                <a:gd name="connsiteX1" fmla="*/ 2556284 w 2558554"/>
                <a:gd name="connsiteY1" fmla="*/ 0 h 5373216"/>
                <a:gd name="connsiteX2" fmla="*/ 2558554 w 2558554"/>
                <a:gd name="connsiteY2" fmla="*/ 2733905 h 5373216"/>
                <a:gd name="connsiteX3" fmla="*/ 2556284 w 2558554"/>
                <a:gd name="connsiteY3" fmla="*/ 5373216 h 5373216"/>
                <a:gd name="connsiteX4" fmla="*/ 0 w 2558554"/>
                <a:gd name="connsiteY4" fmla="*/ 5373216 h 5373216"/>
                <a:gd name="connsiteX5" fmla="*/ 0 w 2558554"/>
                <a:gd name="connsiteY5" fmla="*/ 0 h 5373216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804303 w 5331015"/>
                <a:gd name="connsiteY2" fmla="*/ 2710338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57893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362756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2779728 w 5336804"/>
                <a:gd name="connsiteY2" fmla="*/ 2736560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4925530 w 5336804"/>
                <a:gd name="connsiteY3" fmla="*/ 5386326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  <a:gd name="connsiteX0" fmla="*/ 0 w 4286902"/>
                <a:gd name="connsiteY0" fmla="*/ 2655 h 5375871"/>
                <a:gd name="connsiteX1" fmla="*/ 4197615 w 4286902"/>
                <a:gd name="connsiteY1" fmla="*/ 0 h 5375871"/>
                <a:gd name="connsiteX2" fmla="*/ 3715538 w 4286902"/>
                <a:gd name="connsiteY2" fmla="*/ 2690229 h 5375871"/>
                <a:gd name="connsiteX3" fmla="*/ 4193183 w 4286902"/>
                <a:gd name="connsiteY3" fmla="*/ 5375549 h 5375871"/>
                <a:gd name="connsiteX4" fmla="*/ 0 w 4286902"/>
                <a:gd name="connsiteY4" fmla="*/ 5375871 h 5375871"/>
                <a:gd name="connsiteX5" fmla="*/ 0 w 428690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615" h="5375871">
                  <a:moveTo>
                    <a:pt x="0" y="2655"/>
                  </a:moveTo>
                  <a:lnTo>
                    <a:pt x="4197615" y="0"/>
                  </a:lnTo>
                  <a:cubicBezTo>
                    <a:pt x="3716390" y="2684521"/>
                    <a:pt x="4195053" y="2810"/>
                    <a:pt x="3715538" y="2690229"/>
                  </a:cubicBezTo>
                  <a:cubicBezTo>
                    <a:pt x="4197294" y="5377000"/>
                    <a:pt x="3716630" y="2686445"/>
                    <a:pt x="4193183" y="5375549"/>
                  </a:cubicBezTo>
                  <a:lnTo>
                    <a:pt x="0" y="5375871"/>
                  </a:lnTo>
                  <a:lnTo>
                    <a:pt x="0" y="26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E5F">
                    <a:lumMod val="80000"/>
                  </a:srgbClr>
                </a:gs>
                <a:gs pos="34000">
                  <a:srgbClr val="0C6A9E"/>
                </a:gs>
                <a:gs pos="8000">
                  <a:srgbClr val="095F8E"/>
                </a:gs>
                <a:gs pos="22000">
                  <a:srgbClr val="0E75AD"/>
                </a:gs>
                <a:gs pos="100000">
                  <a:srgbClr val="06537C">
                    <a:lumMod val="45000"/>
                  </a:srgbClr>
                </a:gs>
                <a:gs pos="77000">
                  <a:srgbClr val="003E5F">
                    <a:lumMod val="95000"/>
                  </a:srgbClr>
                </a:gs>
              </a:gsLst>
              <a:lin ang="0" scaled="1"/>
              <a:tileRect/>
            </a:gradFill>
            <a:ln cap="flat">
              <a:solidFill>
                <a:srgbClr val="003E5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Picture 8" descr="логотип-университет-климата-солнышко-c-прозрачным-фоном без расшифровки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000" y="369000"/>
              <a:ext cx="6480000" cy="409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1408751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7704000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1374" y="5226784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ИНСТРУМЕНТ</a:t>
            </a:r>
          </a:p>
          <a:p>
            <a:pPr algn="ctr"/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УЧЕБНОГО ЦЕНТРА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3925" y="-7720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ХОЛОДИЛЬНЫЙ </a:t>
            </a:r>
          </a:p>
          <a:p>
            <a:pPr algn="ctr">
              <a:defRPr/>
            </a:pPr>
            <a:r>
              <a:rPr lang="ru-RU" alt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ИНСТРУМЕНТ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1846"/>
            <a:ext cx="7473166" cy="311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0" y="4509120"/>
            <a:ext cx="9144000" cy="21852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КОМПАНИИ ПРОИЗВОДИТЕЛИ –  </a:t>
            </a:r>
          </a:p>
          <a:p>
            <a:pPr algn="ctr">
              <a:defRPr/>
            </a:pP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IMPERIAL, ROTENBERGER, KS TOOLS, ELITECH, RIDGID, WIGAM, ITE, REFCO, VALUE, </a:t>
            </a:r>
            <a:r>
              <a:rPr lang="en-US" altLang="ru-RU" sz="3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GALA </a:t>
            </a: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GAR.</a:t>
            </a:r>
            <a:endParaRPr lang="ru-RU" altLang="ru-RU" sz="3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6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-3600" y="89579"/>
            <a:ext cx="9144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КОНКУРЕНТНЫЕ</a:t>
            </a:r>
          </a:p>
          <a:p>
            <a:pPr algn="ctr" eaLnBrk="0" hangingPunct="0"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ПРЕИМУЩЕСТВА</a:t>
            </a:r>
            <a:endParaRPr lang="ru-RU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675" y="2636912"/>
            <a:ext cx="894735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Century Gothic" panose="020B0502020202020204" pitchFamily="34" charset="0"/>
              <a:buChar char="*"/>
            </a:pPr>
            <a:r>
              <a:rPr lang="ru-RU" altLang="ru-RU" sz="3000" b="1" kern="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Лучшие Преподаватели отрасли </a:t>
            </a:r>
          </a:p>
          <a:p>
            <a:pPr marL="342900" lvl="0" indent="-342900" eaLnBrk="0" hangingPunct="0">
              <a:spcBef>
                <a:spcPct val="20000"/>
              </a:spcBef>
              <a:buFont typeface="Century Gothic" panose="020B0502020202020204" pitchFamily="34" charset="0"/>
              <a:buChar char="*"/>
            </a:pPr>
            <a:r>
              <a:rPr lang="ru-RU" altLang="ru-RU" sz="3000" b="1" kern="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Авторские методики обучения</a:t>
            </a:r>
          </a:p>
          <a:p>
            <a:pPr marL="342900" lvl="0" indent="-342900" eaLnBrk="0" hangingPunct="0">
              <a:spcBef>
                <a:spcPct val="20000"/>
              </a:spcBef>
              <a:buFont typeface="Century Gothic" panose="020B0502020202020204" pitchFamily="34" charset="0"/>
              <a:buChar char="*"/>
            </a:pPr>
            <a:r>
              <a:rPr lang="ru-RU" altLang="ru-RU" sz="3000" b="1" kern="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Широкий выбор учебных </a:t>
            </a:r>
            <a:r>
              <a:rPr lang="ru-RU" altLang="ru-RU" sz="3000" b="1" kern="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программ</a:t>
            </a:r>
          </a:p>
          <a:p>
            <a:pPr marL="342900" lvl="0" indent="-342900" eaLnBrk="0" hangingPunct="0">
              <a:spcBef>
                <a:spcPct val="20000"/>
              </a:spcBef>
              <a:buFont typeface="Century Gothic" panose="020B0502020202020204" pitchFamily="34" charset="0"/>
              <a:buChar char="*"/>
            </a:pPr>
            <a:r>
              <a:rPr lang="ru-RU" altLang="ru-RU" sz="3000" b="1" kern="0" dirty="0" err="1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Мультибрендовое</a:t>
            </a:r>
            <a:r>
              <a:rPr lang="ru-RU" altLang="ru-RU" sz="3000" b="1" kern="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 </a:t>
            </a:r>
            <a:r>
              <a:rPr lang="ru-RU" altLang="ru-RU" sz="3000" b="1" kern="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оборудование</a:t>
            </a:r>
          </a:p>
          <a:p>
            <a:pPr marL="342900" lvl="0" indent="-342900" eaLnBrk="0" hangingPunct="0">
              <a:spcBef>
                <a:spcPct val="20000"/>
              </a:spcBef>
              <a:buFont typeface="Century Gothic" panose="020B0502020202020204" pitchFamily="34" charset="0"/>
              <a:buChar char="*"/>
            </a:pPr>
            <a:r>
              <a:rPr lang="ru-RU" altLang="ru-RU" sz="3000" b="1" kern="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Консалтинговая поддержка выпускников</a:t>
            </a:r>
          </a:p>
          <a:p>
            <a:pPr marL="342900" lvl="0" indent="-342900" eaLnBrk="0" hangingPunct="0">
              <a:spcBef>
                <a:spcPct val="20000"/>
              </a:spcBef>
              <a:buFont typeface="Century Gothic" panose="020B0502020202020204" pitchFamily="34" charset="0"/>
              <a:buChar char="*"/>
            </a:pPr>
            <a:r>
              <a:rPr lang="ru-RU" altLang="ru-RU" sz="3000" b="1" kern="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Адекватная стоимость </a:t>
            </a:r>
            <a:r>
              <a:rPr lang="ru-RU" altLang="ru-RU" sz="3000" b="1" kern="0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обучения</a:t>
            </a:r>
            <a:endParaRPr lang="ru-RU" altLang="ru-RU" sz="3000" b="1" kern="0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0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3925" y="-7720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ИЗМЕРИТЕЛЬНЫЙ </a:t>
            </a:r>
          </a:p>
          <a:p>
            <a:pPr algn="ctr">
              <a:defRPr/>
            </a:pPr>
            <a:r>
              <a:rPr lang="ru-RU" alt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ИНСТРУМЕНТ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-12576" y="4869160"/>
            <a:ext cx="9144000" cy="16619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КОМПАНИИ ПРОИЗВОДИТЕЛИ –  </a:t>
            </a:r>
          </a:p>
          <a:p>
            <a:pPr algn="ctr">
              <a:defRPr/>
            </a:pP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ROTENBERGER, WIGAM, REFCO, VALUE,</a:t>
            </a: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</a:t>
            </a: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TESTO, ELITECH, UNIT</a:t>
            </a: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– </a:t>
            </a: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T.</a:t>
            </a:r>
            <a:endParaRPr lang="ru-RU" altLang="ru-RU" sz="3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8033" y="370893"/>
            <a:ext cx="3596570" cy="525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8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3925" y="-7720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СЕРВИСНОЕ</a:t>
            </a:r>
          </a:p>
          <a:p>
            <a:pPr algn="ctr">
              <a:defRPr/>
            </a:pPr>
            <a:r>
              <a:rPr lang="ru-RU" alt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ОБОРУДОВАНИЕ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-12576" y="4797152"/>
            <a:ext cx="9144000" cy="16619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КОМПАНИИ ПРОИЗВОДИТЕЛИ –  </a:t>
            </a:r>
          </a:p>
          <a:p>
            <a:pPr algn="ctr">
              <a:defRPr/>
            </a:pP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ROTENBERGER, VALUE,</a:t>
            </a: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</a:t>
            </a: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ITE, </a:t>
            </a:r>
            <a:endParaRPr lang="ru-RU" altLang="ru-RU" sz="3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defRPr/>
            </a:pPr>
            <a:r>
              <a:rPr lang="ru-RU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EKOTEZ</a:t>
            </a:r>
            <a:r>
              <a:rPr lang="en-US" altLang="ru-RU" sz="3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.</a:t>
            </a:r>
            <a:endParaRPr lang="ru-RU" altLang="ru-RU" sz="3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985625" cy="287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FOTO\Оборудование УКЦ\P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31" y="1340768"/>
            <a:ext cx="4632047" cy="287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3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рямоугольник 4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331999" y="13216"/>
            <a:ext cx="6480001" cy="5385783"/>
            <a:chOff x="1331999" y="13216"/>
            <a:chExt cx="6480001" cy="5385783"/>
          </a:xfrm>
        </p:grpSpPr>
        <p:sp>
          <p:nvSpPr>
            <p:cNvPr id="8" name="Пятиугольник 3"/>
            <p:cNvSpPr/>
            <p:nvPr/>
          </p:nvSpPr>
          <p:spPr>
            <a:xfrm rot="5400000">
              <a:off x="1871225" y="-526010"/>
              <a:ext cx="5385783" cy="6464235"/>
            </a:xfrm>
            <a:custGeom>
              <a:avLst/>
              <a:gdLst>
                <a:gd name="connsiteX0" fmla="*/ 0 w 5112568"/>
                <a:gd name="connsiteY0" fmla="*/ 0 h 5373216"/>
                <a:gd name="connsiteX1" fmla="*/ 2556284 w 5112568"/>
                <a:gd name="connsiteY1" fmla="*/ 0 h 5373216"/>
                <a:gd name="connsiteX2" fmla="*/ 5112568 w 5112568"/>
                <a:gd name="connsiteY2" fmla="*/ 2686608 h 5373216"/>
                <a:gd name="connsiteX3" fmla="*/ 2556284 w 5112568"/>
                <a:gd name="connsiteY3" fmla="*/ 5373216 h 5373216"/>
                <a:gd name="connsiteX4" fmla="*/ 0 w 5112568"/>
                <a:gd name="connsiteY4" fmla="*/ 5373216 h 5373216"/>
                <a:gd name="connsiteX5" fmla="*/ 0 w 5112568"/>
                <a:gd name="connsiteY5" fmla="*/ 0 h 5373216"/>
                <a:gd name="connsiteX0" fmla="*/ 0 w 2558554"/>
                <a:gd name="connsiteY0" fmla="*/ 0 h 5373216"/>
                <a:gd name="connsiteX1" fmla="*/ 2556284 w 2558554"/>
                <a:gd name="connsiteY1" fmla="*/ 0 h 5373216"/>
                <a:gd name="connsiteX2" fmla="*/ 2558554 w 2558554"/>
                <a:gd name="connsiteY2" fmla="*/ 2733905 h 5373216"/>
                <a:gd name="connsiteX3" fmla="*/ 2556284 w 2558554"/>
                <a:gd name="connsiteY3" fmla="*/ 5373216 h 5373216"/>
                <a:gd name="connsiteX4" fmla="*/ 0 w 2558554"/>
                <a:gd name="connsiteY4" fmla="*/ 5373216 h 5373216"/>
                <a:gd name="connsiteX5" fmla="*/ 0 w 2558554"/>
                <a:gd name="connsiteY5" fmla="*/ 0 h 5373216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804303 w 5331015"/>
                <a:gd name="connsiteY2" fmla="*/ 2710338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57893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362756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2779728 w 5336804"/>
                <a:gd name="connsiteY2" fmla="*/ 2736560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4925530 w 5336804"/>
                <a:gd name="connsiteY3" fmla="*/ 5386326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  <a:gd name="connsiteX0" fmla="*/ 0 w 4286902"/>
                <a:gd name="connsiteY0" fmla="*/ 2655 h 5375871"/>
                <a:gd name="connsiteX1" fmla="*/ 4197615 w 4286902"/>
                <a:gd name="connsiteY1" fmla="*/ 0 h 5375871"/>
                <a:gd name="connsiteX2" fmla="*/ 3715538 w 4286902"/>
                <a:gd name="connsiteY2" fmla="*/ 2690229 h 5375871"/>
                <a:gd name="connsiteX3" fmla="*/ 4193183 w 4286902"/>
                <a:gd name="connsiteY3" fmla="*/ 5375549 h 5375871"/>
                <a:gd name="connsiteX4" fmla="*/ 0 w 4286902"/>
                <a:gd name="connsiteY4" fmla="*/ 5375871 h 5375871"/>
                <a:gd name="connsiteX5" fmla="*/ 0 w 428690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615" h="5375871">
                  <a:moveTo>
                    <a:pt x="0" y="2655"/>
                  </a:moveTo>
                  <a:lnTo>
                    <a:pt x="4197615" y="0"/>
                  </a:lnTo>
                  <a:cubicBezTo>
                    <a:pt x="3716390" y="2684521"/>
                    <a:pt x="4195053" y="2810"/>
                    <a:pt x="3715538" y="2690229"/>
                  </a:cubicBezTo>
                  <a:cubicBezTo>
                    <a:pt x="4197294" y="5377000"/>
                    <a:pt x="3716630" y="2686445"/>
                    <a:pt x="4193183" y="5375549"/>
                  </a:cubicBezTo>
                  <a:lnTo>
                    <a:pt x="0" y="5375871"/>
                  </a:lnTo>
                  <a:lnTo>
                    <a:pt x="0" y="26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E5F">
                    <a:lumMod val="80000"/>
                  </a:srgbClr>
                </a:gs>
                <a:gs pos="34000">
                  <a:srgbClr val="0C6A9E"/>
                </a:gs>
                <a:gs pos="8000">
                  <a:srgbClr val="095F8E"/>
                </a:gs>
                <a:gs pos="22000">
                  <a:srgbClr val="0E75AD"/>
                </a:gs>
                <a:gs pos="100000">
                  <a:srgbClr val="06537C">
                    <a:lumMod val="45000"/>
                  </a:srgbClr>
                </a:gs>
                <a:gs pos="77000">
                  <a:srgbClr val="003E5F">
                    <a:lumMod val="95000"/>
                  </a:srgbClr>
                </a:gs>
              </a:gsLst>
              <a:lin ang="0" scaled="1"/>
              <a:tileRect/>
            </a:gradFill>
            <a:ln cap="flat">
              <a:solidFill>
                <a:srgbClr val="003E5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8" descr="логотип-университет-климата-солнышко-c-прозрачным-фоном без расшифровки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000" y="369000"/>
              <a:ext cx="6480000" cy="409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408751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704000" y="13216"/>
              <a:ext cx="0" cy="538578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5496" y="530120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defRPr/>
            </a:pP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ПАРТНЕРЫ</a:t>
            </a:r>
          </a:p>
          <a:p>
            <a:pPr marL="342900" indent="-342900" algn="ctr" eaLnBrk="0" hangingPunct="0">
              <a:defRPr/>
            </a:pP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УЧЕБНОГО ЦЕНТРА </a:t>
            </a:r>
          </a:p>
        </p:txBody>
      </p:sp>
    </p:spTree>
    <p:extLst>
      <p:ext uri="{BB962C8B-B14F-4D97-AF65-F5344CB8AC3E}">
        <p14:creationId xmlns:p14="http://schemas.microsoft.com/office/powerpoint/2010/main" val="9639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2255968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Картинки по запросу &quot;daichi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8" y="1412776"/>
            <a:ext cx="4698992" cy="12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blob:https://web.whatsapp.com/c47474b4-b5ad-48b1-8480-d35f78c0b0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48982"/>
            <a:ext cx="3153506" cy="308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4" b="98819" l="0" r="100000">
                        <a14:foregroundMark x1="37750" y1="46457" x2="37750" y2="46457"/>
                        <a14:foregroundMark x1="48750" y1="50787" x2="48750" y2="50787"/>
                        <a14:foregroundMark x1="52625" y1="53937" x2="52625" y2="53937"/>
                        <a14:foregroundMark x1="62750" y1="54724" x2="62750" y2="54724"/>
                        <a14:foregroundMark x1="74625" y1="53937" x2="74625" y2="53937"/>
                        <a14:foregroundMark x1="86250" y1="57874" x2="86250" y2="57874"/>
                        <a14:foregroundMark x1="94000" y1="61417" x2="94000" y2="61417"/>
                        <a14:foregroundMark x1="95500" y1="27953" x2="95500" y2="27953"/>
                        <a14:foregroundMark x1="96750" y1="24803" x2="96750" y2="24803"/>
                        <a14:foregroundMark x1="97500" y1="32677" x2="97500" y2="32677"/>
                        <a14:foregroundMark x1="98250" y1="35827" x2="98250" y2="35827"/>
                        <a14:foregroundMark x1="97625" y1="38976" x2="97625" y2="38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65299"/>
            <a:ext cx="4378219" cy="139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un9-7.userapi.com/impg/bNL2zG23gO4913ZpfAR2LwHh_vxnTW0HuQn6fQ/c7pEglEU_Ds.jpg?size=604x525&amp;quality=96&amp;sign=46ae26310399a33f7377e5366914359b&amp;c_uniq_tag=xoYNghuBrt_iPDsNbMWZ5crAG3xWTnGEYxhYLxQ91HQ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29654"/>
            <a:ext cx="3327016" cy="289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06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2255968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blob:https://web.whatsapp.com/c47474b4-b5ad-48b1-8480-d35f78c0b0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2056" name="Picture 8" descr="https://apic.ru/images/flogos/informtech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3" y="1387596"/>
            <a:ext cx="4633457" cy="116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enterholod.ru/images/bre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19" y="3104840"/>
            <a:ext cx="4313528" cy="140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dismeg.ru/wp-content/uploads/f/1/4/f143adc39a33d2605be9958ed86bf01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1" y="5013176"/>
            <a:ext cx="4412825" cy="100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63" y="1340768"/>
            <a:ext cx="3459560" cy="121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8214" r="6061" b="15132"/>
          <a:stretch>
            <a:fillRect/>
          </a:stretch>
        </p:blipFill>
        <p:spPr bwMode="auto">
          <a:xfrm>
            <a:off x="5988165" y="4955022"/>
            <a:ext cx="281305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/>
          <p:nvPr/>
        </p:nvGrpSpPr>
        <p:grpSpPr>
          <a:xfrm>
            <a:off x="1331999" y="13216"/>
            <a:ext cx="6480001" cy="5385783"/>
            <a:chOff x="1331999" y="13216"/>
            <a:chExt cx="6480001" cy="5385783"/>
          </a:xfrm>
        </p:grpSpPr>
        <p:sp>
          <p:nvSpPr>
            <p:cNvPr id="7" name="Пятиугольник 3"/>
            <p:cNvSpPr/>
            <p:nvPr/>
          </p:nvSpPr>
          <p:spPr>
            <a:xfrm rot="5400000">
              <a:off x="1871225" y="-526010"/>
              <a:ext cx="5385783" cy="6464235"/>
            </a:xfrm>
            <a:custGeom>
              <a:avLst/>
              <a:gdLst>
                <a:gd name="connsiteX0" fmla="*/ 0 w 5112568"/>
                <a:gd name="connsiteY0" fmla="*/ 0 h 5373216"/>
                <a:gd name="connsiteX1" fmla="*/ 2556284 w 5112568"/>
                <a:gd name="connsiteY1" fmla="*/ 0 h 5373216"/>
                <a:gd name="connsiteX2" fmla="*/ 5112568 w 5112568"/>
                <a:gd name="connsiteY2" fmla="*/ 2686608 h 5373216"/>
                <a:gd name="connsiteX3" fmla="*/ 2556284 w 5112568"/>
                <a:gd name="connsiteY3" fmla="*/ 5373216 h 5373216"/>
                <a:gd name="connsiteX4" fmla="*/ 0 w 5112568"/>
                <a:gd name="connsiteY4" fmla="*/ 5373216 h 5373216"/>
                <a:gd name="connsiteX5" fmla="*/ 0 w 5112568"/>
                <a:gd name="connsiteY5" fmla="*/ 0 h 5373216"/>
                <a:gd name="connsiteX0" fmla="*/ 0 w 2558554"/>
                <a:gd name="connsiteY0" fmla="*/ 0 h 5373216"/>
                <a:gd name="connsiteX1" fmla="*/ 2556284 w 2558554"/>
                <a:gd name="connsiteY1" fmla="*/ 0 h 5373216"/>
                <a:gd name="connsiteX2" fmla="*/ 2558554 w 2558554"/>
                <a:gd name="connsiteY2" fmla="*/ 2733905 h 5373216"/>
                <a:gd name="connsiteX3" fmla="*/ 2556284 w 2558554"/>
                <a:gd name="connsiteY3" fmla="*/ 5373216 h 5373216"/>
                <a:gd name="connsiteX4" fmla="*/ 0 w 2558554"/>
                <a:gd name="connsiteY4" fmla="*/ 5373216 h 5373216"/>
                <a:gd name="connsiteX5" fmla="*/ 0 w 2558554"/>
                <a:gd name="connsiteY5" fmla="*/ 0 h 5373216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078767"/>
                <a:gd name="connsiteY0" fmla="*/ 15766 h 5388982"/>
                <a:gd name="connsiteX1" fmla="*/ 5078767 w 5078767"/>
                <a:gd name="connsiteY1" fmla="*/ 0 h 5388982"/>
                <a:gd name="connsiteX2" fmla="*/ 2558554 w 5078767"/>
                <a:gd name="connsiteY2" fmla="*/ 2749671 h 5388982"/>
                <a:gd name="connsiteX3" fmla="*/ 2556284 w 5078767"/>
                <a:gd name="connsiteY3" fmla="*/ 5388982 h 5388982"/>
                <a:gd name="connsiteX4" fmla="*/ 0 w 5078767"/>
                <a:gd name="connsiteY4" fmla="*/ 5388982 h 5388982"/>
                <a:gd name="connsiteX5" fmla="*/ 0 w 5078767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558554 w 5331015"/>
                <a:gd name="connsiteY2" fmla="*/ 2749671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31015"/>
                <a:gd name="connsiteY0" fmla="*/ 15766 h 5388982"/>
                <a:gd name="connsiteX1" fmla="*/ 5078767 w 5331015"/>
                <a:gd name="connsiteY1" fmla="*/ 0 h 5388982"/>
                <a:gd name="connsiteX2" fmla="*/ 2804303 w 5331015"/>
                <a:gd name="connsiteY2" fmla="*/ 2710338 h 5388982"/>
                <a:gd name="connsiteX3" fmla="*/ 5331015 w 5331015"/>
                <a:gd name="connsiteY3" fmla="*/ 5373216 h 5388982"/>
                <a:gd name="connsiteX4" fmla="*/ 0 w 5331015"/>
                <a:gd name="connsiteY4" fmla="*/ 5388982 h 5388982"/>
                <a:gd name="connsiteX5" fmla="*/ 0 w 5331015"/>
                <a:gd name="connsiteY5" fmla="*/ 15766 h 5388982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97227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57893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80430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3627563 w 5349091"/>
                <a:gd name="connsiteY2" fmla="*/ 2684116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49091"/>
                <a:gd name="connsiteY0" fmla="*/ 2655 h 5375871"/>
                <a:gd name="connsiteX1" fmla="*/ 5349091 w 5349091"/>
                <a:gd name="connsiteY1" fmla="*/ 0 h 5375871"/>
                <a:gd name="connsiteX2" fmla="*/ 2779728 w 5349091"/>
                <a:gd name="connsiteY2" fmla="*/ 2723450 h 5375871"/>
                <a:gd name="connsiteX3" fmla="*/ 5331015 w 5349091"/>
                <a:gd name="connsiteY3" fmla="*/ 5360105 h 5375871"/>
                <a:gd name="connsiteX4" fmla="*/ 0 w 5349091"/>
                <a:gd name="connsiteY4" fmla="*/ 5375871 h 5375871"/>
                <a:gd name="connsiteX5" fmla="*/ 0 w 5349091"/>
                <a:gd name="connsiteY5" fmla="*/ 2655 h 5375871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1015"/>
                <a:gd name="connsiteY0" fmla="*/ 0 h 5373216"/>
                <a:gd name="connsiteX1" fmla="*/ 4955892 w 5331015"/>
                <a:gd name="connsiteY1" fmla="*/ 62901 h 5373216"/>
                <a:gd name="connsiteX2" fmla="*/ 2779728 w 5331015"/>
                <a:gd name="connsiteY2" fmla="*/ 2720795 h 5373216"/>
                <a:gd name="connsiteX3" fmla="*/ 5331015 w 5331015"/>
                <a:gd name="connsiteY3" fmla="*/ 5357450 h 5373216"/>
                <a:gd name="connsiteX4" fmla="*/ 0 w 5331015"/>
                <a:gd name="connsiteY4" fmla="*/ 5373216 h 5373216"/>
                <a:gd name="connsiteX5" fmla="*/ 0 w 5331015"/>
                <a:gd name="connsiteY5" fmla="*/ 0 h 5373216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2779728 w 5336804"/>
                <a:gd name="connsiteY2" fmla="*/ 2736560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0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553839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39852 w 5336804"/>
                <a:gd name="connsiteY2" fmla="*/ 2671004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5331015 w 5336804"/>
                <a:gd name="connsiteY3" fmla="*/ 5373215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5336804"/>
                <a:gd name="connsiteY0" fmla="*/ 15765 h 5388981"/>
                <a:gd name="connsiteX1" fmla="*/ 5336804 w 5336804"/>
                <a:gd name="connsiteY1" fmla="*/ 0 h 5388981"/>
                <a:gd name="connsiteX2" fmla="*/ 3652141 w 5336804"/>
                <a:gd name="connsiteY2" fmla="*/ 2710337 h 5388981"/>
                <a:gd name="connsiteX3" fmla="*/ 4925530 w 5336804"/>
                <a:gd name="connsiteY3" fmla="*/ 5386326 h 5388981"/>
                <a:gd name="connsiteX4" fmla="*/ 0 w 5336804"/>
                <a:gd name="connsiteY4" fmla="*/ 5388981 h 5388981"/>
                <a:gd name="connsiteX5" fmla="*/ 0 w 5336804"/>
                <a:gd name="connsiteY5" fmla="*/ 15765 h 538898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652141 w 4925530"/>
                <a:gd name="connsiteY2" fmla="*/ 2697227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25530"/>
                <a:gd name="connsiteY0" fmla="*/ 2655 h 5375871"/>
                <a:gd name="connsiteX1" fmla="*/ 4919032 w 4925530"/>
                <a:gd name="connsiteY1" fmla="*/ 0 h 5375871"/>
                <a:gd name="connsiteX2" fmla="*/ 3715538 w 4925530"/>
                <a:gd name="connsiteY2" fmla="*/ 2690229 h 5375871"/>
                <a:gd name="connsiteX3" fmla="*/ 4925530 w 4925530"/>
                <a:gd name="connsiteY3" fmla="*/ 5373216 h 5375871"/>
                <a:gd name="connsiteX4" fmla="*/ 0 w 4925530"/>
                <a:gd name="connsiteY4" fmla="*/ 5375871 h 5375871"/>
                <a:gd name="connsiteX5" fmla="*/ 0 w 4925530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919032"/>
                <a:gd name="connsiteY0" fmla="*/ 2655 h 5375871"/>
                <a:gd name="connsiteX1" fmla="*/ 4919032 w 4919032"/>
                <a:gd name="connsiteY1" fmla="*/ 0 h 5375871"/>
                <a:gd name="connsiteX2" fmla="*/ 3715538 w 4919032"/>
                <a:gd name="connsiteY2" fmla="*/ 2690229 h 5375871"/>
                <a:gd name="connsiteX3" fmla="*/ 4193183 w 4919032"/>
                <a:gd name="connsiteY3" fmla="*/ 5375549 h 5375871"/>
                <a:gd name="connsiteX4" fmla="*/ 0 w 4919032"/>
                <a:gd name="connsiteY4" fmla="*/ 5375871 h 5375871"/>
                <a:gd name="connsiteX5" fmla="*/ 0 w 491903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  <a:gd name="connsiteX0" fmla="*/ 0 w 4286902"/>
                <a:gd name="connsiteY0" fmla="*/ 2655 h 5375871"/>
                <a:gd name="connsiteX1" fmla="*/ 4197615 w 4286902"/>
                <a:gd name="connsiteY1" fmla="*/ 0 h 5375871"/>
                <a:gd name="connsiteX2" fmla="*/ 3715538 w 4286902"/>
                <a:gd name="connsiteY2" fmla="*/ 2690229 h 5375871"/>
                <a:gd name="connsiteX3" fmla="*/ 4193183 w 4286902"/>
                <a:gd name="connsiteY3" fmla="*/ 5375549 h 5375871"/>
                <a:gd name="connsiteX4" fmla="*/ 0 w 4286902"/>
                <a:gd name="connsiteY4" fmla="*/ 5375871 h 5375871"/>
                <a:gd name="connsiteX5" fmla="*/ 0 w 4286902"/>
                <a:gd name="connsiteY5" fmla="*/ 2655 h 5375871"/>
                <a:gd name="connsiteX0" fmla="*/ 0 w 4197615"/>
                <a:gd name="connsiteY0" fmla="*/ 2655 h 5375871"/>
                <a:gd name="connsiteX1" fmla="*/ 4197615 w 4197615"/>
                <a:gd name="connsiteY1" fmla="*/ 0 h 5375871"/>
                <a:gd name="connsiteX2" fmla="*/ 3715538 w 4197615"/>
                <a:gd name="connsiteY2" fmla="*/ 2690229 h 5375871"/>
                <a:gd name="connsiteX3" fmla="*/ 4193183 w 4197615"/>
                <a:gd name="connsiteY3" fmla="*/ 5375549 h 5375871"/>
                <a:gd name="connsiteX4" fmla="*/ 0 w 4197615"/>
                <a:gd name="connsiteY4" fmla="*/ 5375871 h 5375871"/>
                <a:gd name="connsiteX5" fmla="*/ 0 w 4197615"/>
                <a:gd name="connsiteY5" fmla="*/ 2655 h 537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97615" h="5375871">
                  <a:moveTo>
                    <a:pt x="0" y="2655"/>
                  </a:moveTo>
                  <a:lnTo>
                    <a:pt x="4197615" y="0"/>
                  </a:lnTo>
                  <a:cubicBezTo>
                    <a:pt x="3716390" y="2684521"/>
                    <a:pt x="4195053" y="2810"/>
                    <a:pt x="3715538" y="2690229"/>
                  </a:cubicBezTo>
                  <a:cubicBezTo>
                    <a:pt x="4197294" y="5377000"/>
                    <a:pt x="3716630" y="2686445"/>
                    <a:pt x="4193183" y="5375549"/>
                  </a:cubicBezTo>
                  <a:lnTo>
                    <a:pt x="0" y="5375871"/>
                  </a:lnTo>
                  <a:lnTo>
                    <a:pt x="0" y="26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E5F">
                    <a:lumMod val="80000"/>
                  </a:srgbClr>
                </a:gs>
                <a:gs pos="34000">
                  <a:srgbClr val="0C6A9E"/>
                </a:gs>
                <a:gs pos="8000">
                  <a:srgbClr val="095F8E"/>
                </a:gs>
                <a:gs pos="22000">
                  <a:srgbClr val="0E75AD"/>
                </a:gs>
                <a:gs pos="100000">
                  <a:srgbClr val="06537C">
                    <a:lumMod val="45000"/>
                  </a:srgbClr>
                </a:gs>
                <a:gs pos="77000">
                  <a:srgbClr val="003E5F">
                    <a:lumMod val="9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003E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8" name="Picture 8" descr="логотип-университет-климата-солнышко-c-прозрачным-фоном без расшифровки"/>
            <p:cNvPicPr>
              <a:picLocks noChangeAspect="1" noChangeArrowheads="1"/>
            </p:cNvPicPr>
            <p:nvPr/>
          </p:nvPicPr>
          <p:blipFill>
            <a:blip r:embed="rId2">
              <a:duotone>
                <a:srgbClr val="FFFFFF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000" y="369000"/>
              <a:ext cx="6480000" cy="409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>
              <a:off x="1408751" y="13216"/>
              <a:ext cx="0" cy="5385783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ysDash"/>
            </a:ln>
            <a:effectLst/>
          </p:spPr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7704000" y="13216"/>
              <a:ext cx="0" cy="5385783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ysDash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-7884" y="5301208"/>
            <a:ext cx="9144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defRPr/>
            </a:pP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 УЧЕБНОМ ЦЕНТРЕ </a:t>
            </a:r>
            <a:endParaRPr lang="en-US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342900" indent="-342900" algn="ctr" eaLnBrk="0" hangingPunct="0">
              <a:defRPr/>
            </a:pP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ПРОШЛИ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4428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901396"/>
              </p:ext>
            </p:extLst>
          </p:nvPr>
        </p:nvGraphicFramePr>
        <p:xfrm>
          <a:off x="-7200" y="930275"/>
          <a:ext cx="9151200" cy="5940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3702" y="106698"/>
            <a:ext cx="828763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СОТРУДНИКИ </a:t>
            </a:r>
          </a:p>
          <a:p>
            <a:pPr algn="ctr"/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КОМПАНИЙ  </a:t>
            </a:r>
            <a:endParaRPr lang="ru-RU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1026" name="Picture 2" descr="Картинки по запросу png газпр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2675"/>
            <a:ext cx="3240000" cy="15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транснефть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2"/>
          <a:stretch/>
        </p:blipFill>
        <p:spPr bwMode="auto">
          <a:xfrm>
            <a:off x="252000" y="4690680"/>
            <a:ext cx="2880000" cy="16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роснефть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r="7126" b="16937"/>
          <a:stretch/>
        </p:blipFill>
        <p:spPr bwMode="auto">
          <a:xfrm>
            <a:off x="5868144" y="1340768"/>
            <a:ext cx="2880000" cy="214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ростелеком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b="15984"/>
          <a:stretch/>
        </p:blipFill>
        <p:spPr bwMode="auto">
          <a:xfrm>
            <a:off x="6012000" y="4156513"/>
            <a:ext cx="2880000" cy="20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m-verhotury.ru/media/cache/b1/d9/41/ed/ca/89/b1d941edca89fe5e182a338bff0fc6f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80" y="3438229"/>
            <a:ext cx="2880000" cy="20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7584" y="99278"/>
            <a:ext cx="82909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СОТРУДНИКИ </a:t>
            </a:r>
          </a:p>
          <a:p>
            <a:pPr algn="ctr"/>
            <a:r>
              <a:rPr lang="ru-RU" sz="36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КОМПАНИЙ  </a:t>
            </a:r>
            <a:endParaRPr lang="ru-RU" sz="36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2052" name="Picture 4" descr="Картинки по запросу ркц прогрес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016224" cy="264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государственный кремлевский дворец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56" y="3731236"/>
            <a:ext cx="4864596" cy="13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Картинки по запросу мтс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154" y="1916831"/>
            <a:ext cx="3345838" cy="167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орпорация ависма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4405"/>
            <a:ext cx="3528392" cy="17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5786908" y="5229200"/>
            <a:ext cx="3069268" cy="119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2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0" y="2382747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1" b="26449"/>
          <a:stretch/>
        </p:blipFill>
        <p:spPr bwMode="auto">
          <a:xfrm>
            <a:off x="4355975" y="1662154"/>
            <a:ext cx="4767109" cy="12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Картинки по запросу каро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9" y="1662154"/>
            <a:ext cx="3237002" cy="10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локотех логотип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5352" l="0" r="100000">
                        <a14:foregroundMark x1="16571" y1="16514" x2="16571" y2="16514"/>
                        <a14:foregroundMark x1="29857" y1="17125" x2="29857" y2="17125"/>
                        <a14:foregroundMark x1="34571" y1="18043" x2="34571" y2="18043"/>
                        <a14:foregroundMark x1="40286" y1="19266" x2="40286" y2="19266"/>
                        <a14:foregroundMark x1="58000" y1="15596" x2="58000" y2="15596"/>
                        <a14:foregroundMark x1="64857" y1="20183" x2="64857" y2="20183"/>
                        <a14:foregroundMark x1="56714" y1="4281" x2="56714" y2="4281"/>
                        <a14:foregroundMark x1="57286" y1="11927" x2="57286" y2="11927"/>
                        <a14:foregroundMark x1="56857" y1="5505" x2="56857" y2="22936"/>
                        <a14:foregroundMark x1="64571" y1="12844" x2="64714" y2="22630"/>
                        <a14:foregroundMark x1="77714" y1="11315" x2="81286" y2="19878"/>
                        <a14:foregroundMark x1="60286" y1="39450" x2="60286" y2="39450"/>
                        <a14:foregroundMark x1="60714" y1="44648" x2="60571" y2="38226"/>
                        <a14:foregroundMark x1="60857" y1="45566" x2="65714" y2="45566"/>
                        <a14:foregroundMark x1="63286" y1="38226" x2="63286" y2="42813"/>
                        <a14:foregroundMark x1="66000" y1="37615" x2="66000" y2="43425"/>
                        <a14:foregroundMark x1="54000" y1="38838" x2="54143" y2="43731"/>
                        <a14:foregroundMark x1="49143" y1="38226" x2="49143" y2="43119"/>
                        <a14:foregroundMark x1="83429" y1="34251" x2="92000" y2="9786"/>
                        <a14:foregroundMark x1="86857" y1="33945" x2="96000" y2="8563"/>
                        <a14:foregroundMark x1="50000" y1="37615" x2="51286" y2="45260"/>
                        <a14:foregroundMark x1="51857" y1="45872" x2="53143" y2="38838"/>
                        <a14:foregroundMark x1="55571" y1="45260" x2="56714" y2="38838"/>
                        <a14:foregroundMark x1="58000" y1="38838" x2="59143" y2="44648"/>
                        <a14:foregroundMark x1="42429" y1="38226" x2="42571" y2="44648"/>
                        <a14:foregroundMark x1="47429" y1="38532" x2="47429" y2="44343"/>
                        <a14:foregroundMark x1="45286" y1="45566" x2="46143" y2="40061"/>
                        <a14:foregroundMark x1="43429" y1="39450" x2="44571" y2="44954"/>
                        <a14:foregroundMark x1="38143" y1="38838" x2="38000" y2="44954"/>
                        <a14:foregroundMark x1="38143" y1="37309" x2="41000" y2="37309"/>
                        <a14:foregroundMark x1="38429" y1="40979" x2="40714" y2="41590"/>
                        <a14:foregroundMark x1="38429" y1="45872" x2="40857" y2="45872"/>
                        <a14:foregroundMark x1="33143" y1="44954" x2="33143" y2="37920"/>
                        <a14:foregroundMark x1="28286" y1="37309" x2="31000" y2="37309"/>
                        <a14:foregroundMark x1="33143" y1="37309" x2="35857" y2="37309"/>
                        <a14:foregroundMark x1="36286" y1="38226" x2="36286" y2="38838"/>
                        <a14:foregroundMark x1="16143" y1="45872" x2="21286" y2="45872"/>
                        <a14:foregroundMark x1="12429" y1="44648" x2="12857" y2="42202"/>
                        <a14:foregroundMark x1="13286" y1="40673" x2="13429" y2="39450"/>
                        <a14:foregroundMark x1="15000" y1="40061" x2="15143" y2="40673"/>
                        <a14:foregroundMark x1="17714" y1="43119" x2="17857" y2="41896"/>
                        <a14:foregroundMark x1="19714" y1="38838" x2="19857" y2="39450"/>
                        <a14:foregroundMark x1="22571" y1="40673" x2="22571" y2="41590"/>
                        <a14:foregroundMark x1="24286" y1="37003" x2="24429" y2="37003"/>
                        <a14:foregroundMark x1="26429" y1="39450" x2="26571" y2="39755"/>
                        <a14:foregroundMark x1="26429" y1="44648" x2="26286" y2="44954"/>
                        <a14:foregroundMark x1="8143" y1="39755" x2="8143" y2="40979"/>
                        <a14:foregroundMark x1="1571" y1="38838" x2="2000" y2="39450"/>
                        <a14:foregroundMark x1="1571" y1="44343" x2="1571" y2="44343"/>
                        <a14:foregroundMark x1="3714" y1="42508" x2="3714" y2="42202"/>
                        <a14:foregroundMark x1="5286" y1="40061" x2="5286" y2="40061"/>
                        <a14:foregroundMark x1="5571" y1="43731" x2="5714" y2="43731"/>
                        <a14:foregroundMark x1="8286" y1="44648" x2="8286" y2="44343"/>
                        <a14:foregroundMark x1="8429" y1="37309" x2="8429" y2="37309"/>
                        <a14:foregroundMark x1="10143" y1="41284" x2="10143" y2="41284"/>
                        <a14:foregroundMark x1="10714" y1="37309" x2="10714" y2="37309"/>
                        <a14:foregroundMark x1="22767" y1="45201" x2="22767" y2="45201"/>
                        <a14:foregroundMark x1="28098" y1="40248" x2="28098" y2="40248"/>
                        <a14:foregroundMark x1="9798" y1="45820" x2="9798" y2="45820"/>
                        <a14:foregroundMark x1="30692" y1="42415" x2="30692" y2="42415"/>
                        <a14:foregroundMark x1="6052" y1="37771" x2="6052" y2="37771"/>
                        <a14:foregroundMark x1="6340" y1="45820" x2="6340" y2="45820"/>
                        <a14:backgroundMark x1="57429" y1="40367" x2="57429" y2="40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2598" y="5301208"/>
            <a:ext cx="4470476" cy="1044182"/>
          </a:xfrm>
          <a:prstGeom prst="rect">
            <a:avLst/>
          </a:prstGeom>
          <a:ln>
            <a:noFill/>
          </a:ln>
          <a:effectLst>
            <a:outerShdw algn="tl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292080" y="5085184"/>
            <a:ext cx="3504888" cy="1267344"/>
            <a:chOff x="1277887" y="2617707"/>
            <a:chExt cx="3527164" cy="1089879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3747100" y="2671180"/>
              <a:ext cx="0" cy="983745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4" name="Picture 8" descr="Картинки по запросу уралэлектромедь 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42" b="28134"/>
            <a:stretch/>
          </p:blipFill>
          <p:spPr bwMode="auto">
            <a:xfrm>
              <a:off x="1318862" y="2671179"/>
              <a:ext cx="2149322" cy="78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Картинки по запросу уралэлектромедь 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0"/>
            <a:stretch/>
          </p:blipFill>
          <p:spPr bwMode="auto">
            <a:xfrm>
              <a:off x="1277887" y="3468164"/>
              <a:ext cx="2180680" cy="176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Картинки по запросу угмк 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456" y="2617707"/>
              <a:ext cx="865595" cy="1089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827584" y="99278"/>
            <a:ext cx="829097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СОТРУДНИКИ </a:t>
            </a:r>
          </a:p>
          <a:p>
            <a:pPr algn="ctr"/>
            <a:r>
              <a:rPr lang="ru-RU" sz="36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КОМПАНИЙ  </a:t>
            </a:r>
            <a:endParaRPr lang="ru-RU" sz="36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sp>
        <p:nvSpPr>
          <p:cNvPr id="2" name="AutoShape 2" descr="Сервисная компания «Мой Дом» — Эксплуатация коммерческой, государственной и  жилой недвижим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Сервисная компания «Мой Дом» — Эксплуатация коммерческой, государственной и  жилой недвижимо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Сервисная компания «Мой Дом» — Эксплуатация коммерческой, государственной и  жилой недвижимост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luchshie-akcii.ru/wp-content/uploads/2021/08/nnlogoblockmain1colorinvrus-cb929ec27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71" y="2998385"/>
            <a:ext cx="3019057" cy="213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4573" name="Text Box 13"/>
          <p:cNvSpPr txBox="1">
            <a:spLocks noChangeArrowheads="1"/>
          </p:cNvSpPr>
          <p:nvPr/>
        </p:nvSpPr>
        <p:spPr bwMode="auto">
          <a:xfrm>
            <a:off x="1" y="89579"/>
            <a:ext cx="9144000" cy="11387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ЛИЦЕНЗИЯ № 035799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Департамента Образования г. Москвы</a:t>
            </a:r>
            <a:endParaRPr lang="ru-RU" altLang="ru-RU" sz="2400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104452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3806825" cy="52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53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371600"/>
            <a:ext cx="366395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4AD4A38A-A4F2-4F9F-8B63-37BE27DDA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1" y="1455995"/>
            <a:ext cx="8954970" cy="5286550"/>
          </a:xfrm>
          <a:prstGeom prst="rect">
            <a:avLst/>
          </a:prstGeom>
          <a:ln>
            <a:noFill/>
          </a:ln>
          <a:effectLst>
            <a:outerShdw blurRad="292100" dist="139700" algn="tl" rotWithShape="0">
              <a:schemeClr val="bg1">
                <a:alpha val="65000"/>
              </a:schemeClr>
            </a:outerShdw>
          </a:effectLst>
        </p:spPr>
      </p:pic>
      <p:grpSp>
        <p:nvGrpSpPr>
          <p:cNvPr id="81" name="Группа 80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82" name="Прямоугольник 81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83" name="Прямая соединительная линия 82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4024" y="89579"/>
            <a:ext cx="9140877" cy="1428132"/>
          </a:xfrm>
        </p:spPr>
        <p:txBody>
          <a:bodyPr/>
          <a:lstStyle/>
          <a:p>
            <a: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ГЕОГРАФИЯ </a:t>
            </a:r>
            <a:b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</a:br>
            <a: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СЛУШАТЕЛЕЙ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1" y="1882503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85" y="2195655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40" y="3665947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2" y="3992455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24" y="5092306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07" y="6031761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81" y="3920514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37" y="4700867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09" y="4548048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81" y="4824778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04" y="5031575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78" y="5434595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60" y="3149705"/>
            <a:ext cx="144000" cy="15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48" y="3452686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86" y="3817054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901869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07" y="3908822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169650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32" y="1783806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22" y="2430493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0" y="3883744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41" y="3221704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24" y="4305100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48" y="3901869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43" y="3393990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52" y="3641912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4" y="3723801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92418" y="1522196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Мурманск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942" y="1603761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Калининград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8142" y="2159185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Архангельск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7283" y="4389393"/>
            <a:ext cx="9685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Астрахань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1776" y="1926725"/>
            <a:ext cx="1615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Санкт-Петербург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0289" y="2711546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Москва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06864" y="2900245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Норильск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32967" y="3713912"/>
            <a:ext cx="684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Якутск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87816" y="3416024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Магадан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48143" y="3992514"/>
            <a:ext cx="1714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Петропавловск- Камчатский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19413" y="5176001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Иркутск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35527" y="4281223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Челябинск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02877" y="4765973"/>
            <a:ext cx="1141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Новосибирск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777820" y="4961501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Барнаул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42227" y="4435112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Красноярск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08594" y="4844915"/>
            <a:ext cx="981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Хабаровск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30013" y="6107056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Владивосток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001" y="3482237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Новороссийск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8907" y="3961054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Краснодар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55356" y="2995815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Нижний Новгород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61775" y="3282578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Казань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3459" y="3132965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Воронеж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681" y="3693023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Саратов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23607" y="4000149"/>
            <a:ext cx="912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ru-RU" sz="1100" dirty="0">
                <a:solidFill>
                  <a:srgbClr val="000000"/>
                </a:solidFill>
                <a:latin typeface="Century Gothic" panose="020B0502020202020204" pitchFamily="34" charset="0"/>
                <a:cs typeface="Tahoma" pitchFamily="34" charset="0"/>
              </a:rPr>
              <a:t>Волгоград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21923" y="3838625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Екатеринбург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3281055" y="4489243"/>
            <a:ext cx="5790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Омск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1830893" y="3607142"/>
            <a:ext cx="777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Самара</a:t>
            </a:r>
          </a:p>
        </p:txBody>
      </p:sp>
      <p:sp>
        <p:nvSpPr>
          <p:cNvPr id="1029" name="TextBox 1028"/>
          <p:cNvSpPr txBox="1"/>
          <p:nvPr/>
        </p:nvSpPr>
        <p:spPr>
          <a:xfrm>
            <a:off x="2019946" y="3992455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Уфа</a:t>
            </a:r>
          </a:p>
        </p:txBody>
      </p:sp>
      <p:sp>
        <p:nvSpPr>
          <p:cNvPr id="1030" name="TextBox 1029"/>
          <p:cNvSpPr txBox="1"/>
          <p:nvPr/>
        </p:nvSpPr>
        <p:spPr>
          <a:xfrm>
            <a:off x="2210508" y="5094228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Казахстан</a:t>
            </a:r>
          </a:p>
        </p:txBody>
      </p:sp>
      <p:sp>
        <p:nvSpPr>
          <p:cNvPr id="1032" name="TextBox 1031"/>
          <p:cNvSpPr txBox="1"/>
          <p:nvPr/>
        </p:nvSpPr>
        <p:spPr>
          <a:xfrm>
            <a:off x="409114" y="2194716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u="sng" dirty="0">
                <a:solidFill>
                  <a:srgbClr val="000000"/>
                </a:solidFill>
                <a:latin typeface="Century Gothic"/>
                <a:cs typeface="Tahoma" pitchFamily="34" charset="0"/>
              </a:rPr>
              <a:t>Беларусь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8219" y="3162899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ea typeface="Tahoma" panose="020B0604030504040204" pitchFamily="34" charset="0"/>
                <a:cs typeface="Tahoma" panose="020B0604030504040204" pitchFamily="34" charset="0"/>
              </a:rPr>
              <a:t>Севастополь</a:t>
            </a: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7" y="3400188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04" y="2899718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2" y="2476708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9" y="2750142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89" y="4910164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2118" y="2359049"/>
            <a:ext cx="8867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ea typeface="Tahoma" panose="020B0604030504040204" pitchFamily="34" charset="0"/>
                <a:cs typeface="Tahoma" panose="020B0604030504040204" pitchFamily="34" charset="0"/>
              </a:rPr>
              <a:t>Великий</a:t>
            </a:r>
          </a:p>
          <a:p>
            <a:r>
              <a:rPr lang="ru-RU" sz="1100" b="1" dirty="0">
                <a:solidFill>
                  <a:srgbClr val="000000"/>
                </a:solidFill>
                <a:latin typeface="Century Gothic"/>
                <a:ea typeface="Tahoma" panose="020B0604030504040204" pitchFamily="34" charset="0"/>
                <a:cs typeface="Tahoma" panose="020B0604030504040204" pitchFamily="34" charset="0"/>
              </a:rPr>
              <a:t>Новгород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0827" y="2504208"/>
            <a:ext cx="574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Century Gothic"/>
                <a:ea typeface="Tahoma" panose="020B0604030504040204" pitchFamily="34" charset="0"/>
                <a:cs typeface="Tahoma" panose="020B0604030504040204" pitchFamily="34" charset="0"/>
              </a:rPr>
              <a:t>Тверь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36" y="2675459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64" y="2404708"/>
            <a:ext cx="137655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9781" y="6137650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>
                <a:solidFill>
                  <a:srgbClr val="000000"/>
                </a:solidFill>
                <a:latin typeface="Century Gothic"/>
              </a:rPr>
              <a:t>Таджикистан</a:t>
            </a: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17" y="6174120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27" y="5914342"/>
            <a:ext cx="224491" cy="23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2117" y="5799709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>
                <a:solidFill>
                  <a:srgbClr val="000000"/>
                </a:solidFill>
                <a:latin typeface="Century Gothic"/>
              </a:rPr>
              <a:t>Узбекистан</a:t>
            </a: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0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7700"/>
            <a:ext cx="9144000" cy="5562600"/>
          </a:xfrm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ПРОФЕССИОНАЛЫ</a:t>
            </a:r>
            <a:endParaRPr lang="ru-RU" altLang="ru-RU" sz="7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ВСЕГДА </a:t>
            </a:r>
            <a:endParaRPr lang="ru-RU" altLang="ru-RU" sz="7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 ЦЕНЕ!</a:t>
            </a:r>
            <a:endParaRPr lang="ru-RU" altLang="ru-RU" sz="7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200" y="67902"/>
            <a:ext cx="914717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ЖДЕМ </a:t>
            </a:r>
            <a:r>
              <a:rPr lang="ru-RU" sz="7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ВАС </a:t>
            </a:r>
            <a:endParaRPr lang="ru-RU" sz="7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endParaRPr lang="ru-RU" sz="7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endParaRPr 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endParaRPr 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endParaRPr 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endParaRPr lang="ru-RU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r>
              <a:rPr 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 </a:t>
            </a:r>
            <a:r>
              <a:rPr lang="ru-RU" sz="7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НАШЕМ </a:t>
            </a:r>
            <a:endParaRPr lang="ru-RU" sz="7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marL="0" indent="0" algn="ctr">
              <a:buNone/>
            </a:pPr>
            <a:r>
              <a:rPr 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УЧЕБНОМ </a:t>
            </a:r>
            <a:r>
              <a:rPr lang="ru-RU" sz="7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ЦЕНТРЕ!</a:t>
            </a:r>
            <a:endParaRPr lang="ru-RU" sz="7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84" y="1148337"/>
            <a:ext cx="5569431" cy="336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5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498" name="Picture 2" descr="1-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233" y="2028571"/>
            <a:ext cx="6347534" cy="467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499" name="Text Box 10"/>
          <p:cNvSpPr txBox="1">
            <a:spLocks noChangeArrowheads="1"/>
          </p:cNvSpPr>
          <p:nvPr/>
        </p:nvSpPr>
        <p:spPr bwMode="auto">
          <a:xfrm>
            <a:off x="0" y="89579"/>
            <a:ext cx="9144000" cy="19389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В реестре</a:t>
            </a:r>
            <a:r>
              <a:rPr lang="ru-RU" altLang="ru-RU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НАЦИОНАЛЬНОГО </a:t>
            </a:r>
            <a:endParaRPr lang="en-US" altLang="ru-RU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 eaLnBrk="0" hangingPunct="0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ОБЪЕДИНЕНИЯ СТРОИТЕЛЕЙ</a:t>
            </a:r>
            <a:endParaRPr lang="en-US" altLang="ru-RU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579"/>
            <a:ext cx="9144000" cy="1524000"/>
          </a:xfrm>
        </p:spPr>
        <p:txBody>
          <a:bodyPr/>
          <a:lstStyle/>
          <a:p>
            <a:pPr>
              <a:defRPr/>
            </a:pPr>
            <a: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Направления работы</a:t>
            </a:r>
            <a:b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</a:br>
            <a:r>
              <a:rPr lang="ru-RU" b="1" kern="1200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УЧЕБНОГО ЦЕНТРА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700808"/>
            <a:ext cx="8229600" cy="4824536"/>
          </a:xfrm>
        </p:spPr>
        <p:txBody>
          <a:bodyPr/>
          <a:lstStyle/>
          <a:p>
            <a:pPr marL="0" indent="0">
              <a:buNone/>
            </a:pPr>
            <a:endParaRPr lang="ru-RU" sz="1000" b="1" dirty="0" smtClean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>
              <a:buFont typeface="Century Gothic" panose="020B0502020202020204" pitchFamily="34" charset="0"/>
              <a:buChar char="*"/>
            </a:pPr>
            <a:r>
              <a:rPr lang="ru-RU" sz="36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РАЗРАБОТКА ОТРАСЛЕВЫХ </a:t>
            </a:r>
            <a:r>
              <a:rPr lang="ru-RU" sz="36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СТАНДАРТОВ И ГОСТов</a:t>
            </a:r>
            <a:endParaRPr lang="ru-RU" sz="36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  <a:p>
            <a:pPr>
              <a:buFont typeface="Century Gothic" panose="020B0502020202020204" pitchFamily="34" charset="0"/>
              <a:buChar char="*"/>
            </a:pPr>
            <a:endParaRPr lang="ru-RU" sz="10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  <a:p>
            <a:pPr>
              <a:buFont typeface="Century Gothic" panose="020B0502020202020204" pitchFamily="34" charset="0"/>
              <a:buChar char="*"/>
            </a:pPr>
            <a:r>
              <a:rPr lang="ru-RU" sz="36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ИСПЫТАНИЯ И ВЕРИФИКАЦИЯ ОБОРУДОВАНИЯ</a:t>
            </a:r>
          </a:p>
          <a:p>
            <a:pPr>
              <a:buFont typeface="Century Gothic" panose="020B0502020202020204" pitchFamily="34" charset="0"/>
              <a:buChar char="*"/>
            </a:pPr>
            <a:endParaRPr lang="ru-RU" sz="10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  <a:p>
            <a:pPr>
              <a:buFont typeface="Century Gothic" panose="020B0502020202020204" pitchFamily="34" charset="0"/>
              <a:buChar char="*"/>
            </a:pPr>
            <a:r>
              <a:rPr lang="ru-RU" sz="36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ПРОФЕССИОНАЛЬНАЯ ПОДГОТОВКА РАБОТНИКОВ </a:t>
            </a:r>
            <a:r>
              <a:rPr lang="ru-RU" sz="36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ОТРАСЛИ</a:t>
            </a:r>
            <a:endParaRPr lang="ru-RU" sz="36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0" y="89579"/>
            <a:ext cx="9143999" cy="144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Разработка</a:t>
            </a:r>
          </a:p>
          <a:p>
            <a:pPr algn="ctr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ОТРАСЛЕВЫХ СТАНДАРТОВ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Более </a:t>
            </a:r>
            <a:r>
              <a:rPr lang="ru-RU" sz="32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50</a:t>
            </a:r>
            <a:r>
              <a:rPr lang="ru-RU" sz="32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 стандартов и ГОСТов</a:t>
            </a:r>
            <a:endParaRPr lang="ru-RU" sz="32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lum bright="-6000" contrast="32000"/>
          </a:blip>
          <a:srcRect/>
          <a:stretch>
            <a:fillRect/>
          </a:stretch>
        </p:blipFill>
        <p:spPr bwMode="auto">
          <a:xfrm>
            <a:off x="899592" y="1700808"/>
            <a:ext cx="3245924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4">
            <a:lum bright="-6000" contrast="20000"/>
          </a:blip>
          <a:srcRect/>
          <a:stretch>
            <a:fillRect/>
          </a:stretch>
        </p:blipFill>
        <p:spPr bwMode="auto">
          <a:xfrm>
            <a:off x="4788024" y="1700808"/>
            <a:ext cx="3224186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0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0" y="89579"/>
            <a:ext cx="9143999" cy="144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Разработка</a:t>
            </a:r>
          </a:p>
          <a:p>
            <a:pPr algn="ctr">
              <a:defRPr/>
            </a:pPr>
            <a:r>
              <a:rPr lang="ru-RU" alt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ОТРАСЛЕВЫХ СТАНДАРТОВ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Более </a:t>
            </a:r>
            <a:r>
              <a:rPr lang="ru-RU" sz="32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50 стандартов и ГОСТов</a:t>
            </a:r>
            <a:endParaRPr lang="ru-RU" sz="32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11391" r="40976" b="5284"/>
          <a:stretch/>
        </p:blipFill>
        <p:spPr bwMode="auto">
          <a:xfrm>
            <a:off x="1043608" y="1628800"/>
            <a:ext cx="3245924" cy="449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D:\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182129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348880"/>
            <a:ext cx="9144000" cy="4509120"/>
          </a:xfrm>
          <a:prstGeom prst="rect">
            <a:avLst/>
          </a:prstGeom>
          <a:gradFill>
            <a:gsLst>
              <a:gs pos="100000">
                <a:srgbClr val="C3E3F9"/>
              </a:gs>
              <a:gs pos="40000">
                <a:srgbClr val="EDF0F4"/>
              </a:gs>
              <a:gs pos="0">
                <a:srgbClr val="EFF1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7200" y="-18421"/>
            <a:ext cx="9151200" cy="108000"/>
            <a:chOff x="-7200" y="-18421"/>
            <a:chExt cx="9151200" cy="1080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-18421"/>
              <a:ext cx="9144000" cy="108000"/>
            </a:xfrm>
            <a:prstGeom prst="rect">
              <a:avLst/>
            </a:prstGeom>
            <a:solidFill>
              <a:srgbClr val="004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-7200" y="0"/>
              <a:ext cx="9151200" cy="0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600" y="2132856"/>
            <a:ext cx="8229600" cy="4536504"/>
          </a:xfrm>
        </p:spPr>
        <p:txBody>
          <a:bodyPr anchor="ctr"/>
          <a:lstStyle/>
          <a:p>
            <a:pPr>
              <a:buFont typeface="Century Gothic" panose="020B0502020202020204" pitchFamily="34" charset="0"/>
              <a:buChar char="*"/>
            </a:pPr>
            <a:r>
              <a:rPr lang="ru-RU" sz="30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Разработаны методики верификация завес с электрическим и водяным нагревом</a:t>
            </a:r>
          </a:p>
          <a:p>
            <a:pPr>
              <a:buFont typeface="Century Gothic" panose="020B0502020202020204" pitchFamily="34" charset="0"/>
              <a:buChar char="*"/>
            </a:pPr>
            <a:r>
              <a:rPr lang="ru-RU" sz="30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Разработаны методики </a:t>
            </a:r>
            <a:r>
              <a:rPr lang="ru-RU" sz="30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верификация вентиляционного </a:t>
            </a:r>
            <a:r>
              <a:rPr lang="ru-RU" sz="30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оборудования </a:t>
            </a:r>
            <a:endParaRPr lang="en-US" sz="30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  <a:p>
            <a:pPr>
              <a:buFont typeface="Century Gothic" panose="020B0502020202020204" pitchFamily="34" charset="0"/>
              <a:buChar char="*"/>
            </a:pPr>
            <a:r>
              <a:rPr lang="ru-RU" sz="30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Проведены испытания более 80 образцов оборудования от ведущих производителей</a:t>
            </a:r>
            <a:endParaRPr lang="en-US" sz="30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ahom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0821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Испытания </a:t>
            </a:r>
            <a:r>
              <a:rPr lang="ru-RU" sz="4400" b="1" dirty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и </a:t>
            </a:r>
            <a:endParaRPr lang="ru-RU" sz="4400" b="1" dirty="0" smtClean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верификация 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ru-RU" sz="4400" b="1" dirty="0" smtClean="0">
                <a:solidFill>
                  <a:srgbClr val="00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Tahoma" pitchFamily="34" charset="0"/>
              </a:rPr>
              <a:t>ОБОРУДОВАНИЯ</a:t>
            </a:r>
            <a:endParaRPr lang="ru-RU" sz="4400" b="1" dirty="0">
              <a:solidFill>
                <a:srgbClr val="00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" y="-18421"/>
            <a:ext cx="1136545" cy="9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mir-klimata.info/wp-content/themes/Newspaper/images/Верификация%20цветнои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38" y="5712652"/>
            <a:ext cx="2088232" cy="117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57" y="89579"/>
            <a:ext cx="636695" cy="113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2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Другая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26472</TotalTime>
  <Words>397</Words>
  <Application>Microsoft Office PowerPoint</Application>
  <PresentationFormat>Экран (4:3)</PresentationFormat>
  <Paragraphs>186</Paragraphs>
  <Slides>42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работы УЧЕБНОГО ЦЕНТРА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Профессиональная подготовка РАБОТНИКОВ ОТРАСЛИ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ГЕОГРАФИЯ  СЛУШАТЕЛЕЙ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Катерина</dc:creator>
  <cp:lastModifiedBy>Юрий Якуба</cp:lastModifiedBy>
  <cp:revision>1866</cp:revision>
  <cp:lastPrinted>2015-02-10T15:35:09Z</cp:lastPrinted>
  <dcterms:created xsi:type="dcterms:W3CDTF">1601-01-01T00:00:00Z</dcterms:created>
  <dcterms:modified xsi:type="dcterms:W3CDTF">2025-02-20T09:36:28Z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